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notesSlides/notesSlide5.xml" ContentType="application/vnd.openxmlformats-officedocument.presentationml.notesSlide+xml"/>
  <Override PartName="/ppt/charts/chart6.xml" ContentType="application/vnd.openxmlformats-officedocument.drawingml.chart+xml"/>
  <Override PartName="/ppt/notesSlides/notesSlide6.xml" ContentType="application/vnd.openxmlformats-officedocument.presentationml.notesSlide+xml"/>
  <Override PartName="/ppt/charts/chart7.xml" ContentType="application/vnd.openxmlformats-officedocument.drawingml.chart+xml"/>
  <Override PartName="/ppt/notesSlides/notesSlide7.xml" ContentType="application/vnd.openxmlformats-officedocument.presentationml.notesSl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8" r:id="rId2"/>
    <p:sldId id="276" r:id="rId3"/>
    <p:sldId id="277" r:id="rId4"/>
    <p:sldId id="318" r:id="rId5"/>
    <p:sldId id="278" r:id="rId6"/>
    <p:sldId id="319" r:id="rId7"/>
    <p:sldId id="279" r:id="rId8"/>
    <p:sldId id="289" r:id="rId9"/>
    <p:sldId id="290" r:id="rId10"/>
    <p:sldId id="322" r:id="rId11"/>
    <p:sldId id="316" r:id="rId12"/>
    <p:sldId id="317" r:id="rId13"/>
    <p:sldId id="305" r:id="rId14"/>
    <p:sldId id="292" r:id="rId15"/>
    <p:sldId id="293" r:id="rId16"/>
    <p:sldId id="294" r:id="rId17"/>
    <p:sldId id="315" r:id="rId18"/>
    <p:sldId id="297" r:id="rId19"/>
    <p:sldId id="295" r:id="rId20"/>
    <p:sldId id="296" r:id="rId21"/>
    <p:sldId id="310" r:id="rId22"/>
    <p:sldId id="302" r:id="rId23"/>
    <p:sldId id="306" r:id="rId24"/>
    <p:sldId id="308" r:id="rId25"/>
    <p:sldId id="314" r:id="rId26"/>
    <p:sldId id="311" r:id="rId27"/>
    <p:sldId id="312" r:id="rId28"/>
    <p:sldId id="321" r:id="rId29"/>
    <p:sldId id="282" r:id="rId30"/>
    <p:sldId id="284" r:id="rId31"/>
    <p:sldId id="307" r:id="rId32"/>
    <p:sldId id="274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5B07"/>
    <a:srgbClr val="781E1A"/>
    <a:srgbClr val="00421A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7" autoAdjust="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Users\christian.CIMDOM\Dropbox\all%20data%202016%20CA\On-farm%20harvests%20all%20sites\Zambia\Africa%20RISING%20sites\Summary%20for%20planning%20meeting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ristian.CIMDOM\Dropbox\all%20data%202016%20CA\Long-term%20harvest%20all%20sites\Zambia\Harvest_Msekera_LTtrial_2015-16_BM_03.08.2016.xls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C:\Users\hp\Documents\Simleza%201\SIMLEZA%202012_2015_%20Economic%20analysis_14%20Aug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C:\Users\hp\Documents\Simleza%201\SIMLEZA%202012_2015_%20Economic%20analysis_14%20Aug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file:///C:\Users\christian.CIMDOM\Dropbox\Africa%20RISING%20bulletin%202016\10%20socio-economic%20story\old\Africa%20Rising%20Bulletin.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ristian.CIMDOM\Dropbox\all%20data%202016%20CA\On-farm%20harvests%20all%20sites\Zambia\Gliricidia%20study\COMACO%20Gliricidia%20yield%20study%20data-%20final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ristian.CIMDOM\Dropbox\all%20data%202016%20CA\On-station%20component%20trials%20all%20sites\Zambia\Msekera\General.harvest.sheet.GMCC%20trial%20Msekera%202015-2016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ristian.CIMDOM\Dropbox\all%20data%202016%20CA\On-farm%20harvests%20all%20sites\Zambia\CRS.GRT_GMCC%20trials_BM_01.08.2016%20CT.%20maize.xls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Relationship Id="rId4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0587044081786"/>
          <c:y val="3.0742417273849579E-2"/>
          <c:w val="0.86163040101079513"/>
          <c:h val="0.554313290979070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Sheet1!$C$3</c:f>
              <c:strCache>
                <c:ptCount val="1"/>
                <c:pt idx="0">
                  <c:v>Maize grain yield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00206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rgbClr val="00206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8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9"/>
            <c:invertIfNegative val="0"/>
            <c:bubble3D val="0"/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0"/>
            <c:invertIfNegative val="0"/>
            <c:bubble3D val="0"/>
            <c:spPr>
              <a:solidFill>
                <a:srgbClr val="00206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1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2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3"/>
            <c:invertIfNegative val="0"/>
            <c:bubble3D val="0"/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4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5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6"/>
            <c:invertIfNegative val="0"/>
            <c:bubble3D val="0"/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7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8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9"/>
            <c:invertIfNegative val="0"/>
            <c:bubble3D val="0"/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20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  <a:effectLst/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c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r>
                      <a:rPr lang="en-US"/>
                      <a:t>ab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r>
                      <a:rPr lang="en-US"/>
                      <a:t>ab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r>
                      <a:rPr lang="en-US"/>
                      <a:t>c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r>
                      <a:rPr lang="en-US"/>
                      <a:t>ab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Sheet1!$A$4:$B$24</c:f>
              <c:multiLvlStrCache>
                <c:ptCount val="21"/>
                <c:lvl>
                  <c:pt idx="0">
                    <c:v>Ridge/Furrow, maize</c:v>
                  </c:pt>
                  <c:pt idx="1">
                    <c:v>CA-DS, maize</c:v>
                  </c:pt>
                  <c:pt idx="2">
                    <c:v>CA-DS, Mz/Cp intercrop</c:v>
                  </c:pt>
                  <c:pt idx="3">
                    <c:v>CA-DS, Mz-Cp rotation</c:v>
                  </c:pt>
                  <c:pt idx="4">
                    <c:v>Ridge/Furrow, maize</c:v>
                  </c:pt>
                  <c:pt idx="5">
                    <c:v>CA-DS, maize</c:v>
                  </c:pt>
                  <c:pt idx="6">
                    <c:v>CA-DS, Mz/Cp intercrop</c:v>
                  </c:pt>
                  <c:pt idx="7">
                    <c:v>CA-DS, Mz-Cp rotation</c:v>
                  </c:pt>
                  <c:pt idx="8">
                    <c:v>Ridge/Furrow, maize</c:v>
                  </c:pt>
                  <c:pt idx="9">
                    <c:v>CA-DS, maize</c:v>
                  </c:pt>
                  <c:pt idx="10">
                    <c:v>CA-DS, Mz/Cp intercrop</c:v>
                  </c:pt>
                  <c:pt idx="11">
                    <c:v>CA-DS, Mz-Cp rotation</c:v>
                  </c:pt>
                  <c:pt idx="12">
                    <c:v>Ridge/Furrow, maize</c:v>
                  </c:pt>
                  <c:pt idx="13">
                    <c:v>CA-Ripper, maize</c:v>
                  </c:pt>
                  <c:pt idx="14">
                    <c:v>CA, Ripper,Mz-Sb rotation</c:v>
                  </c:pt>
                  <c:pt idx="15">
                    <c:v>Ridge/Furrow, maize</c:v>
                  </c:pt>
                  <c:pt idx="16">
                    <c:v>CA-Ripper, maize</c:v>
                  </c:pt>
                  <c:pt idx="17">
                    <c:v>CA, Ripper,Mz-Sb rotation</c:v>
                  </c:pt>
                  <c:pt idx="18">
                    <c:v>Ridge/Furrow, maize</c:v>
                  </c:pt>
                  <c:pt idx="19">
                    <c:v>CA-Direct seeder, maize</c:v>
                  </c:pt>
                  <c:pt idx="20">
                    <c:v>CA, Direct seeder,Mz-Sb rotation</c:v>
                  </c:pt>
                </c:lvl>
                <c:lvl>
                  <c:pt idx="0">
                    <c:v>Chanje</c:v>
                  </c:pt>
                  <c:pt idx="4">
                    <c:v>Mtaya</c:v>
                  </c:pt>
                  <c:pt idx="8">
                    <c:v>Vuu</c:v>
                  </c:pt>
                  <c:pt idx="12">
                    <c:v>Kawalala</c:v>
                  </c:pt>
                  <c:pt idx="15">
                    <c:v>Hoya</c:v>
                  </c:pt>
                  <c:pt idx="18">
                    <c:v>Kapara</c:v>
                  </c:pt>
                </c:lvl>
              </c:multiLvlStrCache>
            </c:multiLvlStrRef>
          </c:cat>
          <c:val>
            <c:numRef>
              <c:f>Sheet1!$C$4:$C$24</c:f>
              <c:numCache>
                <c:formatCode>0</c:formatCode>
                <c:ptCount val="21"/>
                <c:pt idx="0">
                  <c:v>1889.521499020711</c:v>
                </c:pt>
                <c:pt idx="1">
                  <c:v>1779.9974484489142</c:v>
                </c:pt>
                <c:pt idx="2">
                  <c:v>2022.796490283215</c:v>
                </c:pt>
                <c:pt idx="3">
                  <c:v>2249.9257286627644</c:v>
                </c:pt>
                <c:pt idx="4" formatCode="General">
                  <c:v>946.61140560153581</c:v>
                </c:pt>
                <c:pt idx="5" formatCode="General">
                  <c:v>1767.3088437904003</c:v>
                </c:pt>
                <c:pt idx="6" formatCode="General">
                  <c:v>1740.1544882412381</c:v>
                </c:pt>
                <c:pt idx="7" formatCode="General">
                  <c:v>2771.481989944351</c:v>
                </c:pt>
                <c:pt idx="8" formatCode="General">
                  <c:v>3744.7812888051485</c:v>
                </c:pt>
                <c:pt idx="9" formatCode="General">
                  <c:v>5519.4836324193948</c:v>
                </c:pt>
                <c:pt idx="10" formatCode="General">
                  <c:v>6159.7008188875443</c:v>
                </c:pt>
                <c:pt idx="11" formatCode="General">
                  <c:v>6923.4407509628254</c:v>
                </c:pt>
                <c:pt idx="12" formatCode="General">
                  <c:v>2911.6614822354259</c:v>
                </c:pt>
                <c:pt idx="13" formatCode="General">
                  <c:v>3626.1603711738198</c:v>
                </c:pt>
                <c:pt idx="14" formatCode="General">
                  <c:v>4373.6707223016929</c:v>
                </c:pt>
                <c:pt idx="15" formatCode="General">
                  <c:v>2367.2839652477728</c:v>
                </c:pt>
                <c:pt idx="16" formatCode="General">
                  <c:v>4195.9110102015202</c:v>
                </c:pt>
                <c:pt idx="17" formatCode="General">
                  <c:v>4515.701016203293</c:v>
                </c:pt>
                <c:pt idx="18" formatCode="General">
                  <c:v>3257.7980263474628</c:v>
                </c:pt>
                <c:pt idx="19" formatCode="General">
                  <c:v>3394.4727055587514</c:v>
                </c:pt>
                <c:pt idx="20" formatCode="General">
                  <c:v>3195.3868895517426</c:v>
                </c:pt>
              </c:numCache>
            </c:numRef>
          </c:val>
        </c:ser>
        <c:ser>
          <c:idx val="1"/>
          <c:order val="1"/>
          <c:tx>
            <c:strRef>
              <c:f>Sheet1!$D$3</c:f>
              <c:strCache>
                <c:ptCount val="1"/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multiLvlStrRef>
              <c:f>Sheet1!$A$4:$B$24</c:f>
              <c:multiLvlStrCache>
                <c:ptCount val="21"/>
                <c:lvl>
                  <c:pt idx="0">
                    <c:v>Ridge/Furrow, maize</c:v>
                  </c:pt>
                  <c:pt idx="1">
                    <c:v>CA-DS, maize</c:v>
                  </c:pt>
                  <c:pt idx="2">
                    <c:v>CA-DS, Mz/Cp intercrop</c:v>
                  </c:pt>
                  <c:pt idx="3">
                    <c:v>CA-DS, Mz-Cp rotation</c:v>
                  </c:pt>
                  <c:pt idx="4">
                    <c:v>Ridge/Furrow, maize</c:v>
                  </c:pt>
                  <c:pt idx="5">
                    <c:v>CA-DS, maize</c:v>
                  </c:pt>
                  <c:pt idx="6">
                    <c:v>CA-DS, Mz/Cp intercrop</c:v>
                  </c:pt>
                  <c:pt idx="7">
                    <c:v>CA-DS, Mz-Cp rotation</c:v>
                  </c:pt>
                  <c:pt idx="8">
                    <c:v>Ridge/Furrow, maize</c:v>
                  </c:pt>
                  <c:pt idx="9">
                    <c:v>CA-DS, maize</c:v>
                  </c:pt>
                  <c:pt idx="10">
                    <c:v>CA-DS, Mz/Cp intercrop</c:v>
                  </c:pt>
                  <c:pt idx="11">
                    <c:v>CA-DS, Mz-Cp rotation</c:v>
                  </c:pt>
                  <c:pt idx="12">
                    <c:v>Ridge/Furrow, maize</c:v>
                  </c:pt>
                  <c:pt idx="13">
                    <c:v>CA-Ripper, maize</c:v>
                  </c:pt>
                  <c:pt idx="14">
                    <c:v>CA, Ripper,Mz-Sb rotation</c:v>
                  </c:pt>
                  <c:pt idx="15">
                    <c:v>Ridge/Furrow, maize</c:v>
                  </c:pt>
                  <c:pt idx="16">
                    <c:v>CA-Ripper, maize</c:v>
                  </c:pt>
                  <c:pt idx="17">
                    <c:v>CA, Ripper,Mz-Sb rotation</c:v>
                  </c:pt>
                  <c:pt idx="18">
                    <c:v>Ridge/Furrow, maize</c:v>
                  </c:pt>
                  <c:pt idx="19">
                    <c:v>CA-Direct seeder, maize</c:v>
                  </c:pt>
                  <c:pt idx="20">
                    <c:v>CA, Direct seeder,Mz-Sb rotation</c:v>
                  </c:pt>
                </c:lvl>
                <c:lvl>
                  <c:pt idx="0">
                    <c:v>Chanje</c:v>
                  </c:pt>
                  <c:pt idx="4">
                    <c:v>Mtaya</c:v>
                  </c:pt>
                  <c:pt idx="8">
                    <c:v>Vuu</c:v>
                  </c:pt>
                  <c:pt idx="12">
                    <c:v>Kawalala</c:v>
                  </c:pt>
                  <c:pt idx="15">
                    <c:v>Hoya</c:v>
                  </c:pt>
                  <c:pt idx="18">
                    <c:v>Kapara</c:v>
                  </c:pt>
                </c:lvl>
              </c:multiLvlStrCache>
            </c:multiLvlStrRef>
          </c:cat>
          <c:val>
            <c:numRef>
              <c:f>Sheet1!$D$4:$D$24</c:f>
              <c:numCache>
                <c:formatCode>General</c:formatCode>
                <c:ptCount val="2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"/>
        <c:overlap val="-12"/>
        <c:axId val="184902656"/>
        <c:axId val="43137216"/>
      </c:barChart>
      <c:catAx>
        <c:axId val="184902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137216"/>
        <c:crosses val="autoZero"/>
        <c:auto val="1"/>
        <c:lblAlgn val="ctr"/>
        <c:lblOffset val="100"/>
        <c:noMultiLvlLbl val="0"/>
      </c:catAx>
      <c:valAx>
        <c:axId val="43137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b="1">
                    <a:solidFill>
                      <a:sysClr val="windowText" lastClr="000000"/>
                    </a:solidFill>
                  </a:rPr>
                  <a:t>Maize grain yield kg ha</a:t>
                </a:r>
                <a:r>
                  <a:rPr lang="en-GB" sz="1600" b="1" baseline="30000">
                    <a:solidFill>
                      <a:sysClr val="windowText" lastClr="000000"/>
                    </a:solidFill>
                  </a:rPr>
                  <a:t>-1</a:t>
                </a:r>
              </a:p>
            </c:rich>
          </c:tx>
          <c:layout>
            <c:manualLayout>
              <c:xMode val="edge"/>
              <c:yMode val="edge"/>
              <c:x val="5.1355203771151822E-3"/>
              <c:y val="0.1553199512032827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4902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404188687927556"/>
          <c:y val="3.5912119376686306E-2"/>
          <c:w val="0.87913853923024143"/>
          <c:h val="0.781094332177009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C00000"/>
            </a:solidFill>
            <a:ln w="635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rgbClr val="FFC000"/>
              </a:solidFill>
              <a:ln w="6350">
                <a:solidFill>
                  <a:sysClr val="windowText" lastClr="000000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rgbClr val="FFFF00"/>
              </a:solidFill>
              <a:ln w="6350">
                <a:solidFill>
                  <a:sysClr val="windowText" lastClr="000000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rgbClr val="92D050"/>
              </a:solidFill>
              <a:ln w="6350">
                <a:solidFill>
                  <a:sysClr val="windowText" lastClr="000000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6350">
                <a:solidFill>
                  <a:sysClr val="windowText" lastClr="000000"/>
                </a:solidFill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6350">
                <a:solidFill>
                  <a:sysClr val="windowText" lastClr="000000"/>
                </a:solidFill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chemeClr val="tx2">
                  <a:lumMod val="50000"/>
                </a:schemeClr>
              </a:solidFill>
              <a:ln w="6350">
                <a:solidFill>
                  <a:sysClr val="windowText" lastClr="000000"/>
                </a:solidFill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rgbClr val="7030A0"/>
              </a:solidFill>
              <a:ln w="6350">
                <a:solidFill>
                  <a:sysClr val="windowText" lastClr="000000"/>
                </a:solidFill>
              </a:ln>
            </c:spPr>
          </c:dPt>
          <c:dLbls>
            <c:dLbl>
              <c:idx val="0"/>
              <c:tx>
                <c:rich>
                  <a:bodyPr/>
                  <a:lstStyle/>
                  <a:p>
                    <a:pPr>
                      <a:defRPr sz="1200" b="1" i="0" u="none" strike="noStrike" baseline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en-US"/>
                      <a:t>d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pPr>
                      <a:defRPr sz="1200" b="1" i="0" u="none" strike="noStrike" baseline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en-US"/>
                      <a:t>bcd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pPr>
                      <a:defRPr sz="1200" b="1" i="0" u="none" strike="noStrike" baseline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en-US"/>
                      <a:t>abc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pPr>
                      <a:defRPr sz="1200" b="1" i="0" u="none" strike="noStrike" baseline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en-US"/>
                      <a:t>abc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pPr>
                      <a:defRPr sz="1200" b="1" i="0" u="none" strike="noStrike" baseline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en-US"/>
                      <a:t>cd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pPr>
                      <a:defRPr sz="1200" b="1" i="0" u="none" strike="noStrike" baseline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en-US"/>
                      <a:t>bc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pPr>
                      <a:defRPr sz="1200" b="1" i="0" u="none" strike="noStrike" baseline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en-US"/>
                      <a:t>a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pPr>
                      <a:defRPr sz="1200" b="1" i="0" u="none" strike="noStrike" baseline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en-US"/>
                      <a:t>ab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'Pivot table'!$E$3:$E$10</c:f>
              <c:strCache>
                <c:ptCount val="8"/>
                <c:pt idx="0">
                  <c:v>Conventional ridge tillage, mouldboard, sole maize</c:v>
                </c:pt>
                <c:pt idx="1">
                  <c:v>Conventional , ridge tillage, sole maize</c:v>
                </c:pt>
                <c:pt idx="2">
                  <c:v>Basins, sole maize</c:v>
                </c:pt>
                <c:pt idx="3">
                  <c:v>Dibble stick, sole maize</c:v>
                </c:pt>
                <c:pt idx="4">
                  <c:v>Direct seeding, sole maize</c:v>
                </c:pt>
                <c:pt idx="5">
                  <c:v>Direct seeding, maize/Cp intercropping</c:v>
                </c:pt>
                <c:pt idx="6">
                  <c:v>Direct seeding, Maize-CP rotation</c:v>
                </c:pt>
                <c:pt idx="7">
                  <c:v>Direct seeding, maize-Sb rotation</c:v>
                </c:pt>
              </c:strCache>
            </c:strRef>
          </c:cat>
          <c:val>
            <c:numRef>
              <c:f>'Pivot table'!$F$3:$F$10</c:f>
              <c:numCache>
                <c:formatCode>General</c:formatCode>
                <c:ptCount val="8"/>
                <c:pt idx="0">
                  <c:v>2586.5134800026331</c:v>
                </c:pt>
                <c:pt idx="1">
                  <c:v>3636.2463053223746</c:v>
                </c:pt>
                <c:pt idx="2">
                  <c:v>4784.4294617899468</c:v>
                </c:pt>
                <c:pt idx="3">
                  <c:v>4190.4285805339086</c:v>
                </c:pt>
                <c:pt idx="4">
                  <c:v>3462.5494956850771</c:v>
                </c:pt>
                <c:pt idx="5">
                  <c:v>4077.7232951337314</c:v>
                </c:pt>
                <c:pt idx="6">
                  <c:v>5559.2154958312658</c:v>
                </c:pt>
                <c:pt idx="7">
                  <c:v>4959.9325720828701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2716160"/>
        <c:axId val="45214528"/>
      </c:barChart>
      <c:catAx>
        <c:axId val="2427161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GB"/>
                  <a:t>Cropping system</a:t>
                </a:r>
              </a:p>
            </c:rich>
          </c:tx>
          <c:layout>
            <c:manualLayout>
              <c:xMode val="edge"/>
              <c:yMode val="edge"/>
              <c:x val="0.47304431141413278"/>
              <c:y val="0.92840316835395575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0" vert="horz"/>
          <a:lstStyle/>
          <a:p>
            <a:pPr>
              <a:defRPr sz="9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45214528"/>
        <c:crosses val="autoZero"/>
        <c:auto val="1"/>
        <c:lblAlgn val="ctr"/>
        <c:lblOffset val="100"/>
        <c:noMultiLvlLbl val="0"/>
      </c:catAx>
      <c:valAx>
        <c:axId val="45214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GB"/>
                  <a:t>Maize grain yield (kg/ha)</a:t>
                </a:r>
              </a:p>
            </c:rich>
          </c:tx>
          <c:layout>
            <c:manualLayout>
              <c:xMode val="edge"/>
              <c:yMode val="edge"/>
              <c:x val="1.5290528960493519E-2"/>
              <c:y val="0.21869399137607798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shade val="95000"/>
                <a:satMod val="105000"/>
              </a:schemeClr>
            </a:solidFill>
            <a:prstDash val="solid"/>
          </a:ln>
          <a:effectLst/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2427161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stacked"/>
        <c:varyColors val="0"/>
        <c:ser>
          <c:idx val="0"/>
          <c:order val="0"/>
          <c:tx>
            <c:v>2012/2013</c:v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multiLvlStrRef>
              <c:f>manual!$J$9:$M$10</c:f>
              <c:multiLvlStrCache>
                <c:ptCount val="4"/>
                <c:lvl>
                  <c:pt idx="0">
                    <c:v>Ridge &amp; furrow
Maize continuous</c:v>
                  </c:pt>
                  <c:pt idx="1">
                    <c:v>Dibble stick Maize
continuous</c:v>
                  </c:pt>
                  <c:pt idx="2">
                    <c:v>Dibble stick-
Maize/Cowpea intercrop</c:v>
                  </c:pt>
                  <c:pt idx="3">
                    <c:v>Dibble stick-
Maize -Cowpea rot</c:v>
                  </c:pt>
                </c:lvl>
                <c:lvl>
                  <c:pt idx="0">
                    <c:v>low rainfall &amp; medium elevation</c:v>
                  </c:pt>
                </c:lvl>
              </c:multiLvlStrCache>
            </c:multiLvlStrRef>
          </c:cat>
          <c:val>
            <c:numRef>
              <c:f>manual!$J$11:$M$11</c:f>
              <c:numCache>
                <c:formatCode>General</c:formatCode>
                <c:ptCount val="4"/>
                <c:pt idx="0">
                  <c:v>368.76</c:v>
                </c:pt>
                <c:pt idx="1">
                  <c:v>668.39</c:v>
                </c:pt>
                <c:pt idx="2">
                  <c:v>947.45</c:v>
                </c:pt>
                <c:pt idx="3">
                  <c:v>995.56</c:v>
                </c:pt>
              </c:numCache>
            </c:numRef>
          </c:val>
        </c:ser>
        <c:ser>
          <c:idx val="1"/>
          <c:order val="1"/>
          <c:tx>
            <c:v>2013/2014</c:v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multiLvlStrRef>
              <c:f>manual!$J$9:$M$10</c:f>
              <c:multiLvlStrCache>
                <c:ptCount val="4"/>
                <c:lvl>
                  <c:pt idx="0">
                    <c:v>Ridge &amp; furrow
Maize continuous</c:v>
                  </c:pt>
                  <c:pt idx="1">
                    <c:v>Dibble stick Maize
continuous</c:v>
                  </c:pt>
                  <c:pt idx="2">
                    <c:v>Dibble stick-
Maize/Cowpea intercrop</c:v>
                  </c:pt>
                  <c:pt idx="3">
                    <c:v>Dibble stick-
Maize -Cowpea rot</c:v>
                  </c:pt>
                </c:lvl>
                <c:lvl>
                  <c:pt idx="0">
                    <c:v>low rainfall &amp; medium elevation</c:v>
                  </c:pt>
                </c:lvl>
              </c:multiLvlStrCache>
            </c:multiLvlStrRef>
          </c:cat>
          <c:val>
            <c:numRef>
              <c:f>manual!$J$12:$M$12</c:f>
              <c:numCache>
                <c:formatCode>General</c:formatCode>
                <c:ptCount val="4"/>
                <c:pt idx="0">
                  <c:v>117.59</c:v>
                </c:pt>
                <c:pt idx="1">
                  <c:v>194.58</c:v>
                </c:pt>
                <c:pt idx="2">
                  <c:v>168.58</c:v>
                </c:pt>
                <c:pt idx="3">
                  <c:v>180.73</c:v>
                </c:pt>
              </c:numCache>
            </c:numRef>
          </c:val>
        </c:ser>
        <c:ser>
          <c:idx val="2"/>
          <c:order val="2"/>
          <c:tx>
            <c:v>2014/2015</c:v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multiLvlStrRef>
              <c:f>manual!$J$9:$M$10</c:f>
              <c:multiLvlStrCache>
                <c:ptCount val="4"/>
                <c:lvl>
                  <c:pt idx="0">
                    <c:v>Ridge &amp; furrow
Maize continuous</c:v>
                  </c:pt>
                  <c:pt idx="1">
                    <c:v>Dibble stick Maize
continuous</c:v>
                  </c:pt>
                  <c:pt idx="2">
                    <c:v>Dibble stick-
Maize/Cowpea intercrop</c:v>
                  </c:pt>
                  <c:pt idx="3">
                    <c:v>Dibble stick-
Maize -Cowpea rot</c:v>
                  </c:pt>
                </c:lvl>
                <c:lvl>
                  <c:pt idx="0">
                    <c:v>low rainfall &amp; medium elevation</c:v>
                  </c:pt>
                </c:lvl>
              </c:multiLvlStrCache>
            </c:multiLvlStrRef>
          </c:cat>
          <c:val>
            <c:numRef>
              <c:f>manual!$J$13:$M$13</c:f>
              <c:numCache>
                <c:formatCode>General</c:formatCode>
                <c:ptCount val="4"/>
                <c:pt idx="0">
                  <c:v>38.53</c:v>
                </c:pt>
                <c:pt idx="1">
                  <c:v>296.55</c:v>
                </c:pt>
                <c:pt idx="2">
                  <c:v>489.97</c:v>
                </c:pt>
                <c:pt idx="3">
                  <c:v>363.37</c:v>
                </c:pt>
              </c:numCache>
            </c:numRef>
          </c:val>
        </c:ser>
        <c:ser>
          <c:idx val="3"/>
          <c:order val="3"/>
          <c:tx>
            <c:v>2015/2016</c:v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multiLvlStrRef>
              <c:f>manual!$J$9:$M$10</c:f>
              <c:multiLvlStrCache>
                <c:ptCount val="4"/>
                <c:lvl>
                  <c:pt idx="0">
                    <c:v>Ridge &amp; furrow
Maize continuous</c:v>
                  </c:pt>
                  <c:pt idx="1">
                    <c:v>Dibble stick Maize
continuous</c:v>
                  </c:pt>
                  <c:pt idx="2">
                    <c:v>Dibble stick-
Maize/Cowpea intercrop</c:v>
                  </c:pt>
                  <c:pt idx="3">
                    <c:v>Dibble stick-
Maize -Cowpea rot</c:v>
                  </c:pt>
                </c:lvl>
                <c:lvl>
                  <c:pt idx="0">
                    <c:v>low rainfall &amp; medium elevation</c:v>
                  </c:pt>
                </c:lvl>
              </c:multiLvlStrCache>
            </c:multiLvlStrRef>
          </c:cat>
          <c:val>
            <c:numRef>
              <c:f>manual!$J$14:$M$14</c:f>
              <c:numCache>
                <c:formatCode>General</c:formatCode>
                <c:ptCount val="4"/>
                <c:pt idx="0">
                  <c:v>496</c:v>
                </c:pt>
                <c:pt idx="1">
                  <c:v>953</c:v>
                </c:pt>
                <c:pt idx="2">
                  <c:v>1262</c:v>
                </c:pt>
                <c:pt idx="3">
                  <c:v>658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42870784"/>
        <c:axId val="45217408"/>
        <c:axId val="0"/>
      </c:bar3DChart>
      <c:catAx>
        <c:axId val="2428707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17408"/>
        <c:crosses val="autoZero"/>
        <c:auto val="1"/>
        <c:lblAlgn val="ctr"/>
        <c:lblOffset val="100"/>
        <c:noMultiLvlLbl val="0"/>
      </c:catAx>
      <c:valAx>
        <c:axId val="452174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2870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="1">
          <a:solidFill>
            <a:schemeClr val="tx1"/>
          </a:solidFill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9070760754423769"/>
          <c:y val="5.0099573490813641E-2"/>
          <c:w val="0.67259099854973181"/>
          <c:h val="0.77211942257217847"/>
        </c:manualLayout>
      </c:layout>
      <c:bar3DChart>
        <c:barDir val="bar"/>
        <c:grouping val="stacked"/>
        <c:varyColors val="0"/>
        <c:ser>
          <c:idx val="0"/>
          <c:order val="0"/>
          <c:tx>
            <c:strRef>
              <c:f>mechanised!$H$4</c:f>
              <c:strCache>
                <c:ptCount val="1"/>
                <c:pt idx="0">
                  <c:v>2012/2013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multiLvlStrRef>
              <c:f>mechanised!$I$2:$L$3</c:f>
              <c:multiLvlStrCache>
                <c:ptCount val="3"/>
                <c:lvl>
                  <c:pt idx="0">
                    <c:v>CP maize sole</c:v>
                  </c:pt>
                  <c:pt idx="1">
                    <c:v>Ripper Maize Sole</c:v>
                  </c:pt>
                  <c:pt idx="2">
                    <c:v>Ripper Maize soybean Rotation</c:v>
                  </c:pt>
                </c:lvl>
                <c:lvl>
                  <c:pt idx="0">
                    <c:v>High rainfall &amp; medium elevation</c:v>
                  </c:pt>
                </c:lvl>
              </c:multiLvlStrCache>
            </c:multiLvlStrRef>
          </c:cat>
          <c:val>
            <c:numRef>
              <c:f>mechanised!$I$4:$L$4</c:f>
              <c:numCache>
                <c:formatCode>General</c:formatCode>
                <c:ptCount val="4"/>
                <c:pt idx="0">
                  <c:v>485.8</c:v>
                </c:pt>
                <c:pt idx="1">
                  <c:v>761.43</c:v>
                </c:pt>
                <c:pt idx="2">
                  <c:v>891</c:v>
                </c:pt>
              </c:numCache>
            </c:numRef>
          </c:val>
        </c:ser>
        <c:ser>
          <c:idx val="1"/>
          <c:order val="1"/>
          <c:tx>
            <c:strRef>
              <c:f>mechanised!$H$5</c:f>
              <c:strCache>
                <c:ptCount val="1"/>
                <c:pt idx="0">
                  <c:v>2013/2014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multiLvlStrRef>
              <c:f>mechanised!$I$2:$L$3</c:f>
              <c:multiLvlStrCache>
                <c:ptCount val="3"/>
                <c:lvl>
                  <c:pt idx="0">
                    <c:v>CP maize sole</c:v>
                  </c:pt>
                  <c:pt idx="1">
                    <c:v>Ripper Maize Sole</c:v>
                  </c:pt>
                  <c:pt idx="2">
                    <c:v>Ripper Maize soybean Rotation</c:v>
                  </c:pt>
                </c:lvl>
                <c:lvl>
                  <c:pt idx="0">
                    <c:v>High rainfall &amp; medium elevation</c:v>
                  </c:pt>
                </c:lvl>
              </c:multiLvlStrCache>
            </c:multiLvlStrRef>
          </c:cat>
          <c:val>
            <c:numRef>
              <c:f>mechanised!$I$5:$L$5</c:f>
              <c:numCache>
                <c:formatCode>General</c:formatCode>
                <c:ptCount val="4"/>
                <c:pt idx="0">
                  <c:v>184.58</c:v>
                </c:pt>
                <c:pt idx="1">
                  <c:v>178.47</c:v>
                </c:pt>
                <c:pt idx="2">
                  <c:v>365.79</c:v>
                </c:pt>
              </c:numCache>
            </c:numRef>
          </c:val>
        </c:ser>
        <c:ser>
          <c:idx val="2"/>
          <c:order val="2"/>
          <c:tx>
            <c:strRef>
              <c:f>mechanised!$H$6</c:f>
              <c:strCache>
                <c:ptCount val="1"/>
                <c:pt idx="0">
                  <c:v>2014/2015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multiLvlStrRef>
              <c:f>mechanised!$I$2:$L$3</c:f>
              <c:multiLvlStrCache>
                <c:ptCount val="3"/>
                <c:lvl>
                  <c:pt idx="0">
                    <c:v>CP maize sole</c:v>
                  </c:pt>
                  <c:pt idx="1">
                    <c:v>Ripper Maize Sole</c:v>
                  </c:pt>
                  <c:pt idx="2">
                    <c:v>Ripper Maize soybean Rotation</c:v>
                  </c:pt>
                </c:lvl>
                <c:lvl>
                  <c:pt idx="0">
                    <c:v>High rainfall &amp; medium elevation</c:v>
                  </c:pt>
                </c:lvl>
              </c:multiLvlStrCache>
            </c:multiLvlStrRef>
          </c:cat>
          <c:val>
            <c:numRef>
              <c:f>mechanised!$I$6:$L$6</c:f>
              <c:numCache>
                <c:formatCode>General</c:formatCode>
                <c:ptCount val="4"/>
                <c:pt idx="0">
                  <c:v>165</c:v>
                </c:pt>
                <c:pt idx="1">
                  <c:v>340.2</c:v>
                </c:pt>
                <c:pt idx="2">
                  <c:v>483.96</c:v>
                </c:pt>
              </c:numCache>
            </c:numRef>
          </c:val>
        </c:ser>
        <c:ser>
          <c:idx val="3"/>
          <c:order val="3"/>
          <c:tx>
            <c:strRef>
              <c:f>mechanised!$H$7</c:f>
              <c:strCache>
                <c:ptCount val="1"/>
                <c:pt idx="0">
                  <c:v>2015/2016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multiLvlStrRef>
              <c:f>mechanised!$I$2:$L$3</c:f>
              <c:multiLvlStrCache>
                <c:ptCount val="3"/>
                <c:lvl>
                  <c:pt idx="0">
                    <c:v>CP maize sole</c:v>
                  </c:pt>
                  <c:pt idx="1">
                    <c:v>Ripper Maize Sole</c:v>
                  </c:pt>
                  <c:pt idx="2">
                    <c:v>Ripper Maize soybean Rotation</c:v>
                  </c:pt>
                </c:lvl>
                <c:lvl>
                  <c:pt idx="0">
                    <c:v>High rainfall &amp; medium elevation</c:v>
                  </c:pt>
                </c:lvl>
              </c:multiLvlStrCache>
            </c:multiLvlStrRef>
          </c:cat>
          <c:val>
            <c:numRef>
              <c:f>mechanised!$I$7:$L$7</c:f>
              <c:numCache>
                <c:formatCode>General</c:formatCode>
                <c:ptCount val="4"/>
                <c:pt idx="0">
                  <c:v>291</c:v>
                </c:pt>
                <c:pt idx="1">
                  <c:v>474</c:v>
                </c:pt>
                <c:pt idx="2">
                  <c:v>664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43522048"/>
        <c:axId val="49373760"/>
        <c:axId val="0"/>
      </c:bar3DChart>
      <c:catAx>
        <c:axId val="243522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373760"/>
        <c:crosses val="autoZero"/>
        <c:auto val="1"/>
        <c:lblAlgn val="ctr"/>
        <c:lblOffset val="100"/>
        <c:noMultiLvlLbl val="0"/>
      </c:catAx>
      <c:valAx>
        <c:axId val="493737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3522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 b="1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Sheet1!$A$4</c:f>
              <c:strCache>
                <c:ptCount val="1"/>
                <c:pt idx="0">
                  <c:v>Hoya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multiLvlStrRef>
              <c:f>Sheet1!$B$2:$I$3</c:f>
              <c:multiLvlStrCache>
                <c:ptCount val="8"/>
                <c:lvl>
                  <c:pt idx="0">
                    <c:v>2010/11</c:v>
                  </c:pt>
                  <c:pt idx="1">
                    <c:v>2015/16</c:v>
                  </c:pt>
                  <c:pt idx="2">
                    <c:v>2010/11</c:v>
                  </c:pt>
                  <c:pt idx="3">
                    <c:v>2015/16</c:v>
                  </c:pt>
                  <c:pt idx="4">
                    <c:v>2011/12</c:v>
                  </c:pt>
                  <c:pt idx="5">
                    <c:v>2015/16</c:v>
                  </c:pt>
                  <c:pt idx="6">
                    <c:v>2011/12</c:v>
                  </c:pt>
                  <c:pt idx="7">
                    <c:v>2015/16</c:v>
                  </c:pt>
                </c:lvl>
                <c:lvl>
                  <c:pt idx="0">
                    <c:v>Minimum tillage</c:v>
                  </c:pt>
                  <c:pt idx="2">
                    <c:v>Mulching</c:v>
                  </c:pt>
                  <c:pt idx="4">
                    <c:v>Intercropping</c:v>
                  </c:pt>
                  <c:pt idx="6">
                    <c:v>Drought tolerent varieties</c:v>
                  </c:pt>
                </c:lvl>
              </c:multiLvlStrCache>
            </c:multiLvlStrRef>
          </c:cat>
          <c:val>
            <c:numRef>
              <c:f>Sheet1!$B$4:$I$4</c:f>
              <c:numCache>
                <c:formatCode>General</c:formatCode>
                <c:ptCount val="8"/>
                <c:pt idx="0">
                  <c:v>11.5</c:v>
                </c:pt>
                <c:pt idx="1">
                  <c:v>45</c:v>
                </c:pt>
                <c:pt idx="2">
                  <c:v>16.2</c:v>
                </c:pt>
                <c:pt idx="3">
                  <c:v>51.3</c:v>
                </c:pt>
                <c:pt idx="4">
                  <c:v>5.6</c:v>
                </c:pt>
                <c:pt idx="5">
                  <c:v>62.4</c:v>
                </c:pt>
                <c:pt idx="6">
                  <c:v>20.2</c:v>
                </c:pt>
                <c:pt idx="7">
                  <c:v>58.7</c:v>
                </c:pt>
              </c:numCache>
            </c:numRef>
          </c:val>
        </c:ser>
        <c:ser>
          <c:idx val="1"/>
          <c:order val="1"/>
          <c:tx>
            <c:strRef>
              <c:f>Sheet1!$A$5</c:f>
              <c:strCache>
                <c:ptCount val="1"/>
                <c:pt idx="0">
                  <c:v>Vuu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multiLvlStrRef>
              <c:f>Sheet1!$B$2:$I$3</c:f>
              <c:multiLvlStrCache>
                <c:ptCount val="8"/>
                <c:lvl>
                  <c:pt idx="0">
                    <c:v>2010/11</c:v>
                  </c:pt>
                  <c:pt idx="1">
                    <c:v>2015/16</c:v>
                  </c:pt>
                  <c:pt idx="2">
                    <c:v>2010/11</c:v>
                  </c:pt>
                  <c:pt idx="3">
                    <c:v>2015/16</c:v>
                  </c:pt>
                  <c:pt idx="4">
                    <c:v>2011/12</c:v>
                  </c:pt>
                  <c:pt idx="5">
                    <c:v>2015/16</c:v>
                  </c:pt>
                  <c:pt idx="6">
                    <c:v>2011/12</c:v>
                  </c:pt>
                  <c:pt idx="7">
                    <c:v>2015/16</c:v>
                  </c:pt>
                </c:lvl>
                <c:lvl>
                  <c:pt idx="0">
                    <c:v>Minimum tillage</c:v>
                  </c:pt>
                  <c:pt idx="2">
                    <c:v>Mulching</c:v>
                  </c:pt>
                  <c:pt idx="4">
                    <c:v>Intercropping</c:v>
                  </c:pt>
                  <c:pt idx="6">
                    <c:v>Drought tolerent varieties</c:v>
                  </c:pt>
                </c:lvl>
              </c:multiLvlStrCache>
            </c:multiLvlStrRef>
          </c:cat>
          <c:val>
            <c:numRef>
              <c:f>Sheet1!$B$5:$I$5</c:f>
              <c:numCache>
                <c:formatCode>General</c:formatCode>
                <c:ptCount val="8"/>
                <c:pt idx="0">
                  <c:v>10.1</c:v>
                </c:pt>
                <c:pt idx="1">
                  <c:v>61</c:v>
                </c:pt>
                <c:pt idx="2">
                  <c:v>9.9</c:v>
                </c:pt>
                <c:pt idx="3">
                  <c:v>63.5</c:v>
                </c:pt>
                <c:pt idx="4">
                  <c:v>7.2</c:v>
                </c:pt>
                <c:pt idx="5">
                  <c:v>75.599999999999994</c:v>
                </c:pt>
                <c:pt idx="6">
                  <c:v>16.399999999999999</c:v>
                </c:pt>
                <c:pt idx="7">
                  <c:v>61.3</c:v>
                </c:pt>
              </c:numCache>
            </c:numRef>
          </c:val>
        </c:ser>
        <c:ser>
          <c:idx val="2"/>
          <c:order val="2"/>
          <c:tx>
            <c:strRef>
              <c:f>Sheet1!$A$6</c:f>
              <c:strCache>
                <c:ptCount val="1"/>
                <c:pt idx="0">
                  <c:v>Chanje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multiLvlStrRef>
              <c:f>Sheet1!$B$2:$I$3</c:f>
              <c:multiLvlStrCache>
                <c:ptCount val="8"/>
                <c:lvl>
                  <c:pt idx="0">
                    <c:v>2010/11</c:v>
                  </c:pt>
                  <c:pt idx="1">
                    <c:v>2015/16</c:v>
                  </c:pt>
                  <c:pt idx="2">
                    <c:v>2010/11</c:v>
                  </c:pt>
                  <c:pt idx="3">
                    <c:v>2015/16</c:v>
                  </c:pt>
                  <c:pt idx="4">
                    <c:v>2011/12</c:v>
                  </c:pt>
                  <c:pt idx="5">
                    <c:v>2015/16</c:v>
                  </c:pt>
                  <c:pt idx="6">
                    <c:v>2011/12</c:v>
                  </c:pt>
                  <c:pt idx="7">
                    <c:v>2015/16</c:v>
                  </c:pt>
                </c:lvl>
                <c:lvl>
                  <c:pt idx="0">
                    <c:v>Minimum tillage</c:v>
                  </c:pt>
                  <c:pt idx="2">
                    <c:v>Mulching</c:v>
                  </c:pt>
                  <c:pt idx="4">
                    <c:v>Intercropping</c:v>
                  </c:pt>
                  <c:pt idx="6">
                    <c:v>Drought tolerent varieties</c:v>
                  </c:pt>
                </c:lvl>
              </c:multiLvlStrCache>
            </c:multiLvlStrRef>
          </c:cat>
          <c:val>
            <c:numRef>
              <c:f>Sheet1!$B$6:$I$6</c:f>
              <c:numCache>
                <c:formatCode>General</c:formatCode>
                <c:ptCount val="8"/>
                <c:pt idx="0">
                  <c:v>10.4</c:v>
                </c:pt>
                <c:pt idx="1">
                  <c:v>28</c:v>
                </c:pt>
                <c:pt idx="2">
                  <c:v>15.1</c:v>
                </c:pt>
                <c:pt idx="3">
                  <c:v>33</c:v>
                </c:pt>
                <c:pt idx="4">
                  <c:v>15.7</c:v>
                </c:pt>
                <c:pt idx="5">
                  <c:v>80</c:v>
                </c:pt>
                <c:pt idx="6">
                  <c:v>23.6</c:v>
                </c:pt>
                <c:pt idx="7">
                  <c:v>43.9</c:v>
                </c:pt>
              </c:numCache>
            </c:numRef>
          </c:val>
        </c:ser>
        <c:ser>
          <c:idx val="3"/>
          <c:order val="3"/>
          <c:tx>
            <c:strRef>
              <c:f>Sheet1!$A$7</c:f>
              <c:strCache>
                <c:ptCount val="1"/>
                <c:pt idx="0">
                  <c:v>Kapara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multiLvlStrRef>
              <c:f>Sheet1!$B$2:$I$3</c:f>
              <c:multiLvlStrCache>
                <c:ptCount val="8"/>
                <c:lvl>
                  <c:pt idx="0">
                    <c:v>2010/11</c:v>
                  </c:pt>
                  <c:pt idx="1">
                    <c:v>2015/16</c:v>
                  </c:pt>
                  <c:pt idx="2">
                    <c:v>2010/11</c:v>
                  </c:pt>
                  <c:pt idx="3">
                    <c:v>2015/16</c:v>
                  </c:pt>
                  <c:pt idx="4">
                    <c:v>2011/12</c:v>
                  </c:pt>
                  <c:pt idx="5">
                    <c:v>2015/16</c:v>
                  </c:pt>
                  <c:pt idx="6">
                    <c:v>2011/12</c:v>
                  </c:pt>
                  <c:pt idx="7">
                    <c:v>2015/16</c:v>
                  </c:pt>
                </c:lvl>
                <c:lvl>
                  <c:pt idx="0">
                    <c:v>Minimum tillage</c:v>
                  </c:pt>
                  <c:pt idx="2">
                    <c:v>Mulching</c:v>
                  </c:pt>
                  <c:pt idx="4">
                    <c:v>Intercropping</c:v>
                  </c:pt>
                  <c:pt idx="6">
                    <c:v>Drought tolerent varieties</c:v>
                  </c:pt>
                </c:lvl>
              </c:multiLvlStrCache>
            </c:multiLvlStrRef>
          </c:cat>
          <c:val>
            <c:numRef>
              <c:f>Sheet1!$B$7:$I$7</c:f>
              <c:numCache>
                <c:formatCode>General</c:formatCode>
                <c:ptCount val="8"/>
                <c:pt idx="0">
                  <c:v>8.6</c:v>
                </c:pt>
                <c:pt idx="1">
                  <c:v>31</c:v>
                </c:pt>
                <c:pt idx="2">
                  <c:v>6.7</c:v>
                </c:pt>
                <c:pt idx="3">
                  <c:v>28.7</c:v>
                </c:pt>
                <c:pt idx="4">
                  <c:v>9.1999999999999993</c:v>
                </c:pt>
                <c:pt idx="5">
                  <c:v>58.2</c:v>
                </c:pt>
                <c:pt idx="6">
                  <c:v>15.9</c:v>
                </c:pt>
                <c:pt idx="7">
                  <c:v>47.1</c:v>
                </c:pt>
              </c:numCache>
            </c:numRef>
          </c:val>
        </c:ser>
        <c:ser>
          <c:idx val="4"/>
          <c:order val="4"/>
          <c:tx>
            <c:strRef>
              <c:f>Sheet1!$A$8</c:f>
              <c:strCache>
                <c:ptCount val="1"/>
                <c:pt idx="0">
                  <c:v>Mtaya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multiLvlStrRef>
              <c:f>Sheet1!$B$2:$I$3</c:f>
              <c:multiLvlStrCache>
                <c:ptCount val="8"/>
                <c:lvl>
                  <c:pt idx="0">
                    <c:v>2010/11</c:v>
                  </c:pt>
                  <c:pt idx="1">
                    <c:v>2015/16</c:v>
                  </c:pt>
                  <c:pt idx="2">
                    <c:v>2010/11</c:v>
                  </c:pt>
                  <c:pt idx="3">
                    <c:v>2015/16</c:v>
                  </c:pt>
                  <c:pt idx="4">
                    <c:v>2011/12</c:v>
                  </c:pt>
                  <c:pt idx="5">
                    <c:v>2015/16</c:v>
                  </c:pt>
                  <c:pt idx="6">
                    <c:v>2011/12</c:v>
                  </c:pt>
                  <c:pt idx="7">
                    <c:v>2015/16</c:v>
                  </c:pt>
                </c:lvl>
                <c:lvl>
                  <c:pt idx="0">
                    <c:v>Minimum tillage</c:v>
                  </c:pt>
                  <c:pt idx="2">
                    <c:v>Mulching</c:v>
                  </c:pt>
                  <c:pt idx="4">
                    <c:v>Intercropping</c:v>
                  </c:pt>
                  <c:pt idx="6">
                    <c:v>Drought tolerent varieties</c:v>
                  </c:pt>
                </c:lvl>
              </c:multiLvlStrCache>
            </c:multiLvlStrRef>
          </c:cat>
          <c:val>
            <c:numRef>
              <c:f>Sheet1!$B$8:$I$8</c:f>
              <c:numCache>
                <c:formatCode>General</c:formatCode>
                <c:ptCount val="8"/>
                <c:pt idx="0">
                  <c:v>9.3000000000000007</c:v>
                </c:pt>
                <c:pt idx="1">
                  <c:v>43</c:v>
                </c:pt>
                <c:pt idx="2">
                  <c:v>7.3</c:v>
                </c:pt>
                <c:pt idx="3">
                  <c:v>41.6</c:v>
                </c:pt>
                <c:pt idx="4">
                  <c:v>7.5</c:v>
                </c:pt>
                <c:pt idx="5">
                  <c:v>55.4</c:v>
                </c:pt>
                <c:pt idx="6">
                  <c:v>18.2</c:v>
                </c:pt>
                <c:pt idx="7">
                  <c:v>53.8</c:v>
                </c:pt>
              </c:numCache>
            </c:numRef>
          </c:val>
        </c:ser>
        <c:ser>
          <c:idx val="5"/>
          <c:order val="5"/>
          <c:tx>
            <c:strRef>
              <c:f>Sheet1!$A$9</c:f>
              <c:strCache>
                <c:ptCount val="1"/>
                <c:pt idx="0">
                  <c:v>Kawala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multiLvlStrRef>
              <c:f>Sheet1!$B$2:$I$3</c:f>
              <c:multiLvlStrCache>
                <c:ptCount val="8"/>
                <c:lvl>
                  <c:pt idx="0">
                    <c:v>2010/11</c:v>
                  </c:pt>
                  <c:pt idx="1">
                    <c:v>2015/16</c:v>
                  </c:pt>
                  <c:pt idx="2">
                    <c:v>2010/11</c:v>
                  </c:pt>
                  <c:pt idx="3">
                    <c:v>2015/16</c:v>
                  </c:pt>
                  <c:pt idx="4">
                    <c:v>2011/12</c:v>
                  </c:pt>
                  <c:pt idx="5">
                    <c:v>2015/16</c:v>
                  </c:pt>
                  <c:pt idx="6">
                    <c:v>2011/12</c:v>
                  </c:pt>
                  <c:pt idx="7">
                    <c:v>2015/16</c:v>
                  </c:pt>
                </c:lvl>
                <c:lvl>
                  <c:pt idx="0">
                    <c:v>Minimum tillage</c:v>
                  </c:pt>
                  <c:pt idx="2">
                    <c:v>Mulching</c:v>
                  </c:pt>
                  <c:pt idx="4">
                    <c:v>Intercropping</c:v>
                  </c:pt>
                  <c:pt idx="6">
                    <c:v>Drought tolerent varieties</c:v>
                  </c:pt>
                </c:lvl>
              </c:multiLvlStrCache>
            </c:multiLvlStrRef>
          </c:cat>
          <c:val>
            <c:numRef>
              <c:f>Sheet1!$B$9:$I$9</c:f>
              <c:numCache>
                <c:formatCode>General</c:formatCode>
                <c:ptCount val="8"/>
                <c:pt idx="0">
                  <c:v>7.4</c:v>
                </c:pt>
                <c:pt idx="1">
                  <c:v>88</c:v>
                </c:pt>
                <c:pt idx="2">
                  <c:v>4.5</c:v>
                </c:pt>
                <c:pt idx="3">
                  <c:v>46.5</c:v>
                </c:pt>
                <c:pt idx="4">
                  <c:v>5.8</c:v>
                </c:pt>
                <c:pt idx="5">
                  <c:v>41.9</c:v>
                </c:pt>
                <c:pt idx="6">
                  <c:v>14.2</c:v>
                </c:pt>
                <c:pt idx="7">
                  <c:v>62.2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shape val="box"/>
        <c:axId val="328913920"/>
        <c:axId val="49377792"/>
        <c:axId val="0"/>
      </c:bar3DChart>
      <c:catAx>
        <c:axId val="32891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377792"/>
        <c:crosses val="autoZero"/>
        <c:auto val="1"/>
        <c:lblAlgn val="ctr"/>
        <c:lblOffset val="100"/>
        <c:noMultiLvlLbl val="0"/>
      </c:catAx>
      <c:valAx>
        <c:axId val="49377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ZW" sz="1800">
                    <a:solidFill>
                      <a:schemeClr val="tx1"/>
                    </a:solidFill>
                  </a:rPr>
                  <a:t>% Farmers Practising</a:t>
                </a:r>
              </a:p>
            </c:rich>
          </c:tx>
          <c:layout>
            <c:manualLayout>
              <c:xMode val="edge"/>
              <c:yMode val="edge"/>
              <c:x val="8.4928677393586675E-3"/>
              <c:y val="0.29441611144760749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8913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8551283806915437"/>
          <c:y val="0.3237001817080557"/>
          <c:w val="0.10579150975693256"/>
          <c:h val="0.3525996365838885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3200" b="0" dirty="0" smtClean="0">
                <a:solidFill>
                  <a:sysClr val="windowText" lastClr="000000"/>
                </a:solidFill>
              </a:rPr>
              <a:t>COMACO/CIMMYT/ZARI </a:t>
            </a:r>
            <a:r>
              <a:rPr lang="en-US" sz="3200" b="0" dirty="0">
                <a:solidFill>
                  <a:sysClr val="windowText" lastClr="000000"/>
                </a:solidFill>
              </a:rPr>
              <a:t>Yield study, excluding </a:t>
            </a:r>
            <a:r>
              <a:rPr lang="en-US" sz="3200" b="0" dirty="0" err="1">
                <a:solidFill>
                  <a:sysClr val="windowText" lastClr="000000"/>
                </a:solidFill>
              </a:rPr>
              <a:t>unweeded</a:t>
            </a:r>
            <a:r>
              <a:rPr lang="en-US" sz="3200" b="0" baseline="0" dirty="0">
                <a:solidFill>
                  <a:sysClr val="windowText" lastClr="000000"/>
                </a:solidFill>
              </a:rPr>
              <a:t> plots, </a:t>
            </a:r>
            <a:r>
              <a:rPr lang="en-US" sz="3200" b="0" dirty="0">
                <a:solidFill>
                  <a:sysClr val="windowText" lastClr="000000"/>
                </a:solidFill>
              </a:rPr>
              <a:t>2015/2016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603585568753057"/>
          <c:y val="0.18278777652793401"/>
          <c:w val="0.84842742114862757"/>
          <c:h val="0.683241157355330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work!$BV$11</c:f>
              <c:strCache>
                <c:ptCount val="1"/>
                <c:pt idx="0">
                  <c:v>Gliricidia/maize 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work!$BW$10:$CA$10</c:f>
              <c:strCache>
                <c:ptCount val="5"/>
                <c:pt idx="0">
                  <c:v>2 year loam</c:v>
                </c:pt>
                <c:pt idx="1">
                  <c:v>2 year sandy clay</c:v>
                </c:pt>
                <c:pt idx="2">
                  <c:v>4 year loam</c:v>
                </c:pt>
                <c:pt idx="3">
                  <c:v>4 year sandy clay</c:v>
                </c:pt>
                <c:pt idx="4">
                  <c:v>Overall average</c:v>
                </c:pt>
              </c:strCache>
            </c:strRef>
          </c:cat>
          <c:val>
            <c:numRef>
              <c:f>work!$BW$11:$CA$11</c:f>
              <c:numCache>
                <c:formatCode>General</c:formatCode>
                <c:ptCount val="5"/>
                <c:pt idx="0">
                  <c:v>804.96718216945055</c:v>
                </c:pt>
                <c:pt idx="1">
                  <c:v>2458.2086498890303</c:v>
                </c:pt>
                <c:pt idx="2">
                  <c:v>2239.1317297483429</c:v>
                </c:pt>
                <c:pt idx="3">
                  <c:v>1400.599448683764</c:v>
                </c:pt>
                <c:pt idx="4">
                  <c:v>1911.1313183111483</c:v>
                </c:pt>
              </c:numCache>
            </c:numRef>
          </c:val>
        </c:ser>
        <c:ser>
          <c:idx val="1"/>
          <c:order val="1"/>
          <c:tx>
            <c:strRef>
              <c:f>work!$BV$12</c:f>
              <c:strCache>
                <c:ptCount val="1"/>
                <c:pt idx="0">
                  <c:v>Maize fertilized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work!$BW$10:$CA$10</c:f>
              <c:strCache>
                <c:ptCount val="5"/>
                <c:pt idx="0">
                  <c:v>2 year loam</c:v>
                </c:pt>
                <c:pt idx="1">
                  <c:v>2 year sandy clay</c:v>
                </c:pt>
                <c:pt idx="2">
                  <c:v>4 year loam</c:v>
                </c:pt>
                <c:pt idx="3">
                  <c:v>4 year sandy clay</c:v>
                </c:pt>
                <c:pt idx="4">
                  <c:v>Overall average</c:v>
                </c:pt>
              </c:strCache>
            </c:strRef>
          </c:cat>
          <c:val>
            <c:numRef>
              <c:f>work!$BW$12:$CA$12</c:f>
              <c:numCache>
                <c:formatCode>General</c:formatCode>
                <c:ptCount val="5"/>
                <c:pt idx="0">
                  <c:v>1824.699176925895</c:v>
                </c:pt>
                <c:pt idx="1">
                  <c:v>3154.7241673784984</c:v>
                </c:pt>
                <c:pt idx="2">
                  <c:v>2639.4206551662296</c:v>
                </c:pt>
                <c:pt idx="3">
                  <c:v>1707.8525903378702</c:v>
                </c:pt>
                <c:pt idx="4">
                  <c:v>2525.6423998142131</c:v>
                </c:pt>
              </c:numCache>
            </c:numRef>
          </c:val>
        </c:ser>
        <c:ser>
          <c:idx val="2"/>
          <c:order val="2"/>
          <c:tx>
            <c:strRef>
              <c:f>work!$BV$13</c:f>
              <c:strCache>
                <c:ptCount val="1"/>
                <c:pt idx="0">
                  <c:v>Maize unfertilized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c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c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c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work!$BW$10:$CA$10</c:f>
              <c:strCache>
                <c:ptCount val="5"/>
                <c:pt idx="0">
                  <c:v>2 year loam</c:v>
                </c:pt>
                <c:pt idx="1">
                  <c:v>2 year sandy clay</c:v>
                </c:pt>
                <c:pt idx="2">
                  <c:v>4 year loam</c:v>
                </c:pt>
                <c:pt idx="3">
                  <c:v>4 year sandy clay</c:v>
                </c:pt>
                <c:pt idx="4">
                  <c:v>Overall average</c:v>
                </c:pt>
              </c:strCache>
            </c:strRef>
          </c:cat>
          <c:val>
            <c:numRef>
              <c:f>work!$BW$13:$CA$13</c:f>
              <c:numCache>
                <c:formatCode>General</c:formatCode>
                <c:ptCount val="5"/>
                <c:pt idx="0">
                  <c:v>353.87963137890029</c:v>
                </c:pt>
                <c:pt idx="1">
                  <c:v>1656.274637109567</c:v>
                </c:pt>
                <c:pt idx="2">
                  <c:v>1029.1380081974135</c:v>
                </c:pt>
                <c:pt idx="3">
                  <c:v>832.23397811022176</c:v>
                </c:pt>
                <c:pt idx="4">
                  <c:v>1151.5658848914654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0102784"/>
        <c:axId val="49380096"/>
      </c:barChart>
      <c:catAx>
        <c:axId val="330102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380096"/>
        <c:crosses val="autoZero"/>
        <c:auto val="1"/>
        <c:lblAlgn val="ctr"/>
        <c:lblOffset val="100"/>
        <c:noMultiLvlLbl val="0"/>
      </c:catAx>
      <c:valAx>
        <c:axId val="49380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b="1">
                    <a:solidFill>
                      <a:sysClr val="windowText" lastClr="000000"/>
                    </a:solidFill>
                  </a:rPr>
                  <a:t>Maize grain yield (kg/ha)</a:t>
                </a:r>
              </a:p>
            </c:rich>
          </c:tx>
          <c:layout>
            <c:manualLayout>
              <c:xMode val="edge"/>
              <c:yMode val="edge"/>
              <c:x val="8.8434890631541377E-3"/>
              <c:y val="0.3126600157550811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0102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GB" sz="2800" b="1" dirty="0"/>
              <a:t>Maize grain, </a:t>
            </a:r>
            <a:r>
              <a:rPr lang="en-GB" sz="2800" b="1" dirty="0" smtClean="0"/>
              <a:t>CRS</a:t>
            </a:r>
            <a:r>
              <a:rPr lang="en-GB" sz="2800" b="1" baseline="0" dirty="0" smtClean="0"/>
              <a:t> </a:t>
            </a:r>
            <a:r>
              <a:rPr lang="en-GB" sz="2800" b="1" dirty="0" smtClean="0"/>
              <a:t>GMCC </a:t>
            </a:r>
            <a:r>
              <a:rPr lang="en-GB" sz="2800" b="1" dirty="0"/>
              <a:t>trial, Msekera 2015/2016 </a:t>
            </a:r>
          </a:p>
        </c:rich>
      </c:tx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1575720623417647"/>
          <c:y val="0.13597352922348119"/>
          <c:w val="0.86211889996051383"/>
          <c:h val="0.751442670693560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Maize!$AO$29</c:f>
              <c:strCache>
                <c:ptCount val="1"/>
                <c:pt idx="0">
                  <c:v>no fert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AB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AB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AB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/>
                      <a:t>AB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400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Maize!$AP$28:$AU$28</c:f>
              <c:strCache>
                <c:ptCount val="6"/>
                <c:pt idx="0">
                  <c:v>maize sole</c:v>
                </c:pt>
                <c:pt idx="1">
                  <c:v>maize/PP </c:v>
                </c:pt>
                <c:pt idx="2">
                  <c:v>maize/lablab 0 days</c:v>
                </c:pt>
                <c:pt idx="3">
                  <c:v>maize/lablab 7 days</c:v>
                </c:pt>
                <c:pt idx="4">
                  <c:v>maize/lablab 21 days</c:v>
                </c:pt>
                <c:pt idx="5">
                  <c:v>maize/cowpea </c:v>
                </c:pt>
              </c:strCache>
            </c:strRef>
          </c:cat>
          <c:val>
            <c:numRef>
              <c:f>Maize!$AP$29:$AU$29</c:f>
              <c:numCache>
                <c:formatCode>General</c:formatCode>
                <c:ptCount val="6"/>
                <c:pt idx="0">
                  <c:v>945.11328956727255</c:v>
                </c:pt>
                <c:pt idx="1">
                  <c:v>443.5087993512044</c:v>
                </c:pt>
                <c:pt idx="2">
                  <c:v>552.77539575289359</c:v>
                </c:pt>
                <c:pt idx="3">
                  <c:v>586.14099784258258</c:v>
                </c:pt>
                <c:pt idx="4">
                  <c:v>1167.1607096152084</c:v>
                </c:pt>
                <c:pt idx="5">
                  <c:v>803.36921247309635</c:v>
                </c:pt>
              </c:numCache>
            </c:numRef>
          </c:val>
        </c:ser>
        <c:ser>
          <c:idx val="1"/>
          <c:order val="1"/>
          <c:tx>
            <c:strRef>
              <c:f>Maize!$AO$30</c:f>
              <c:strCache>
                <c:ptCount val="1"/>
                <c:pt idx="0">
                  <c:v>fert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400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Maize!$AP$28:$AU$28</c:f>
              <c:strCache>
                <c:ptCount val="6"/>
                <c:pt idx="0">
                  <c:v>maize sole</c:v>
                </c:pt>
                <c:pt idx="1">
                  <c:v>maize/PP </c:v>
                </c:pt>
                <c:pt idx="2">
                  <c:v>maize/lablab 0 days</c:v>
                </c:pt>
                <c:pt idx="3">
                  <c:v>maize/lablab 7 days</c:v>
                </c:pt>
                <c:pt idx="4">
                  <c:v>maize/lablab 21 days</c:v>
                </c:pt>
                <c:pt idx="5">
                  <c:v>maize/cowpea </c:v>
                </c:pt>
              </c:strCache>
            </c:strRef>
          </c:cat>
          <c:val>
            <c:numRef>
              <c:f>Maize!$AP$30:$AU$30</c:f>
              <c:numCache>
                <c:formatCode>General</c:formatCode>
                <c:ptCount val="6"/>
                <c:pt idx="0">
                  <c:v>2309.0116645358198</c:v>
                </c:pt>
                <c:pt idx="1">
                  <c:v>1354.5817949534226</c:v>
                </c:pt>
                <c:pt idx="2">
                  <c:v>1955.6531614956984</c:v>
                </c:pt>
                <c:pt idx="3">
                  <c:v>1432.1719521002092</c:v>
                </c:pt>
                <c:pt idx="4">
                  <c:v>2000.364466248574</c:v>
                </c:pt>
                <c:pt idx="5">
                  <c:v>1852.8814019505685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1474432"/>
        <c:axId val="53376640"/>
      </c:barChart>
      <c:catAx>
        <c:axId val="331474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376640"/>
        <c:crosses val="autoZero"/>
        <c:auto val="1"/>
        <c:lblAlgn val="ctr"/>
        <c:lblOffset val="100"/>
        <c:noMultiLvlLbl val="0"/>
      </c:catAx>
      <c:valAx>
        <c:axId val="53376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1"/>
                  <a:t>Maize grain yield (kg ha</a:t>
                </a:r>
                <a:r>
                  <a:rPr lang="en-US" sz="1800" b="1" baseline="30000"/>
                  <a:t>-1</a:t>
                </a:r>
                <a:r>
                  <a:rPr lang="en-US" sz="1800" b="1"/>
                  <a:t>)</a:t>
                </a:r>
              </a:p>
            </c:rich>
          </c:tx>
          <c:layout>
            <c:manualLayout>
              <c:xMode val="edge"/>
              <c:yMode val="edge"/>
              <c:x val="0"/>
              <c:y val="0.30897893860828374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1474432"/>
        <c:crosses val="autoZero"/>
        <c:crossBetween val="between"/>
        <c:majorUnit val="400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40295194295403342"/>
          <c:y val="0.9343405937894127"/>
          <c:w val="0.18524655656980932"/>
          <c:h val="5.4836895388076491E-2"/>
        </c:manualLayout>
      </c:layout>
      <c:overlay val="0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080677999362229"/>
          <c:y val="6.3439070116235466E-2"/>
          <c:w val="0.79084951881014875"/>
          <c:h val="0.7732133483314586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C00000"/>
            </a:solidFill>
            <a:ln w="25400">
              <a:noFill/>
            </a:ln>
          </c:spPr>
          <c:invertIfNegative val="0"/>
          <c:dPt>
            <c:idx val="1"/>
            <c:invertIfNegative val="0"/>
            <c:bubble3D val="0"/>
            <c:spPr>
              <a:solidFill>
                <a:srgbClr val="FFC000"/>
              </a:solidFill>
              <a:ln w="25400">
                <a:noFill/>
              </a:ln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ln w="25400">
                <a:noFill/>
              </a:ln>
            </c:spPr>
          </c:dPt>
          <c:dPt>
            <c:idx val="3"/>
            <c:invertIfNegative val="0"/>
            <c:bubble3D val="0"/>
            <c:spPr>
              <a:solidFill>
                <a:srgbClr val="002060"/>
              </a:solidFill>
              <a:ln w="25400">
                <a:noFill/>
              </a:ln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ab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ab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400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Summary!$K$18:$K$21</c:f>
              <c:strCache>
                <c:ptCount val="4"/>
                <c:pt idx="0">
                  <c:v>Maize control </c:v>
                </c:pt>
                <c:pt idx="1">
                  <c:v>Maize/Pp</c:v>
                </c:pt>
                <c:pt idx="2">
                  <c:v>Maize/Pp +Cp</c:v>
                </c:pt>
                <c:pt idx="3">
                  <c:v>Maize/Lablab</c:v>
                </c:pt>
              </c:strCache>
            </c:strRef>
          </c:cat>
          <c:val>
            <c:numRef>
              <c:f>Summary!$L$18:$L$21</c:f>
              <c:numCache>
                <c:formatCode>General</c:formatCode>
                <c:ptCount val="4"/>
                <c:pt idx="0">
                  <c:v>3091.9762171210564</c:v>
                </c:pt>
                <c:pt idx="1">
                  <c:v>2670.4774681560134</c:v>
                </c:pt>
                <c:pt idx="2">
                  <c:v>2907.7098935560803</c:v>
                </c:pt>
                <c:pt idx="3">
                  <c:v>2512.2306310679992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4978048"/>
        <c:axId val="67445312"/>
      </c:barChart>
      <c:catAx>
        <c:axId val="33497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445312"/>
        <c:crosses val="autoZero"/>
        <c:auto val="1"/>
        <c:lblAlgn val="ctr"/>
        <c:lblOffset val="100"/>
        <c:noMultiLvlLbl val="0"/>
      </c:catAx>
      <c:valAx>
        <c:axId val="67445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1" dirty="0">
                    <a:solidFill>
                      <a:schemeClr val="tx1"/>
                    </a:solidFill>
                  </a:rPr>
                  <a:t>Maize grain </a:t>
                </a:r>
                <a:r>
                  <a:rPr lang="en-US" sz="1800" b="1" dirty="0" smtClean="0">
                    <a:solidFill>
                      <a:schemeClr val="tx1"/>
                    </a:solidFill>
                  </a:rPr>
                  <a:t>yield (kg </a:t>
                </a:r>
                <a:r>
                  <a:rPr lang="en-US" sz="1800" b="1" dirty="0">
                    <a:solidFill>
                      <a:schemeClr val="tx1"/>
                    </a:solidFill>
                  </a:rPr>
                  <a:t>ha</a:t>
                </a:r>
                <a:r>
                  <a:rPr lang="en-US" sz="1800" b="1" baseline="30000" dirty="0">
                    <a:solidFill>
                      <a:schemeClr val="tx1"/>
                    </a:solidFill>
                  </a:rPr>
                  <a:t>-1</a:t>
                </a:r>
                <a:r>
                  <a:rPr lang="en-US" sz="1800" b="1" dirty="0">
                    <a:solidFill>
                      <a:schemeClr val="tx1"/>
                    </a:solidFill>
                  </a:rPr>
                  <a:t>)</a:t>
                </a:r>
              </a:p>
            </c:rich>
          </c:tx>
          <c:layout>
            <c:manualLayout>
              <c:xMode val="edge"/>
              <c:yMode val="edge"/>
              <c:x val="2.2222222222222223E-2"/>
              <c:y val="0.24349081364829395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ln w="6350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4978048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overlay val="0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ZW" sz="1800" b="1">
                <a:solidFill>
                  <a:schemeClr val="accent2">
                    <a:lumMod val="75000"/>
                  </a:schemeClr>
                </a:solidFill>
              </a:rPr>
              <a:t>QPM hybrids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1170384951881016"/>
          <c:y val="2.9027463225843726E-2"/>
          <c:w val="0.86607392825896767"/>
          <c:h val="0.5753518129826887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Sheet1!$D$4</c:f>
              <c:strCache>
                <c:ptCount val="1"/>
                <c:pt idx="0">
                  <c:v>Trials yielding &gt; 3t/ha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7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cat>
            <c:strRef>
              <c:f>Sheet1!$C$5:$C$14</c:f>
              <c:strCache>
                <c:ptCount val="10"/>
                <c:pt idx="0">
                  <c:v>CZH132005Q</c:v>
                </c:pt>
                <c:pt idx="1">
                  <c:v>CZH132018Q</c:v>
                </c:pt>
                <c:pt idx="2">
                  <c:v>CZH132019aQ</c:v>
                </c:pt>
                <c:pt idx="3">
                  <c:v>CZH132044Q</c:v>
                </c:pt>
                <c:pt idx="4">
                  <c:v>CZH132022Q</c:v>
                </c:pt>
                <c:pt idx="5">
                  <c:v>CZH132019Q</c:v>
                </c:pt>
                <c:pt idx="6">
                  <c:v>ZS261</c:v>
                </c:pt>
                <c:pt idx="7">
                  <c:v>SC627</c:v>
                </c:pt>
                <c:pt idx="8">
                  <c:v>SC637</c:v>
                </c:pt>
                <c:pt idx="9">
                  <c:v>Farmers' Variety</c:v>
                </c:pt>
              </c:strCache>
            </c:strRef>
          </c:cat>
          <c:val>
            <c:numRef>
              <c:f>Sheet1!$D$5:$D$14</c:f>
              <c:numCache>
                <c:formatCode>General</c:formatCode>
                <c:ptCount val="10"/>
                <c:pt idx="0">
                  <c:v>3.8</c:v>
                </c:pt>
                <c:pt idx="1">
                  <c:v>3.9</c:v>
                </c:pt>
                <c:pt idx="2">
                  <c:v>2.9</c:v>
                </c:pt>
                <c:pt idx="3">
                  <c:v>3.5</c:v>
                </c:pt>
                <c:pt idx="4">
                  <c:v>2.7</c:v>
                </c:pt>
                <c:pt idx="5">
                  <c:v>2.5</c:v>
                </c:pt>
                <c:pt idx="6">
                  <c:v>4</c:v>
                </c:pt>
                <c:pt idx="7">
                  <c:v>4.2</c:v>
                </c:pt>
                <c:pt idx="8">
                  <c:v>4.3</c:v>
                </c:pt>
                <c:pt idx="9">
                  <c:v>2.2000000000000002</c:v>
                </c:pt>
              </c:numCache>
            </c:numRef>
          </c:val>
        </c:ser>
        <c:ser>
          <c:idx val="1"/>
          <c:order val="1"/>
          <c:tx>
            <c:strRef>
              <c:f>Sheet1!$E$4</c:f>
              <c:strCache>
                <c:ptCount val="1"/>
                <c:pt idx="0">
                  <c:v>Trials yielding &lt;3t/ha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7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cat>
            <c:strRef>
              <c:f>Sheet1!$C$5:$C$14</c:f>
              <c:strCache>
                <c:ptCount val="10"/>
                <c:pt idx="0">
                  <c:v>CZH132005Q</c:v>
                </c:pt>
                <c:pt idx="1">
                  <c:v>CZH132018Q</c:v>
                </c:pt>
                <c:pt idx="2">
                  <c:v>CZH132019aQ</c:v>
                </c:pt>
                <c:pt idx="3">
                  <c:v>CZH132044Q</c:v>
                </c:pt>
                <c:pt idx="4">
                  <c:v>CZH132022Q</c:v>
                </c:pt>
                <c:pt idx="5">
                  <c:v>CZH132019Q</c:v>
                </c:pt>
                <c:pt idx="6">
                  <c:v>ZS261</c:v>
                </c:pt>
                <c:pt idx="7">
                  <c:v>SC627</c:v>
                </c:pt>
                <c:pt idx="8">
                  <c:v>SC637</c:v>
                </c:pt>
                <c:pt idx="9">
                  <c:v>Farmers' Variety</c:v>
                </c:pt>
              </c:strCache>
            </c:strRef>
          </c:cat>
          <c:val>
            <c:numRef>
              <c:f>Sheet1!$E$5:$E$14</c:f>
              <c:numCache>
                <c:formatCode>General</c:formatCode>
                <c:ptCount val="10"/>
                <c:pt idx="0">
                  <c:v>1.7</c:v>
                </c:pt>
                <c:pt idx="1">
                  <c:v>2.2000000000000002</c:v>
                </c:pt>
                <c:pt idx="2">
                  <c:v>1.5</c:v>
                </c:pt>
                <c:pt idx="3">
                  <c:v>1.8</c:v>
                </c:pt>
                <c:pt idx="4">
                  <c:v>2.1</c:v>
                </c:pt>
                <c:pt idx="5">
                  <c:v>2</c:v>
                </c:pt>
                <c:pt idx="6">
                  <c:v>1.3</c:v>
                </c:pt>
                <c:pt idx="7">
                  <c:v>1.6</c:v>
                </c:pt>
                <c:pt idx="8">
                  <c:v>1.2</c:v>
                </c:pt>
                <c:pt idx="9">
                  <c:v>1.1000000000000001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2330880"/>
        <c:axId val="324940288"/>
      </c:barChart>
      <c:catAx>
        <c:axId val="62330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940288"/>
        <c:crosses val="autoZero"/>
        <c:auto val="1"/>
        <c:lblAlgn val="ctr"/>
        <c:lblOffset val="100"/>
        <c:noMultiLvlLbl val="0"/>
      </c:catAx>
      <c:valAx>
        <c:axId val="324940288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330880"/>
        <c:crosses val="autoZero"/>
        <c:crossBetween val="between"/>
        <c:minorUnit val="0.1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9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EFCCF1-800F-4338-9A13-B90AD9AEFF6F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17DF6-423D-462D-B4FE-40488AEDD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180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W" dirty="0" smtClean="0"/>
              <a:t>James,</a:t>
            </a:r>
            <a:r>
              <a:rPr lang="en-ZW" baseline="0" dirty="0" smtClean="0"/>
              <a:t> CRS</a:t>
            </a:r>
            <a:endParaRPr lang="en-Z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17DF6-423D-462D-B4FE-40488AEDDFD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588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W" dirty="0" err="1" smtClean="0"/>
              <a:t>Hebicides</a:t>
            </a:r>
            <a:r>
              <a:rPr lang="en-ZW" dirty="0" smtClean="0"/>
              <a:t>, rotations, drought tolerant maize</a:t>
            </a:r>
            <a:endParaRPr lang="en-Z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17DF6-423D-462D-B4FE-40488AEDDFD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0417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W" dirty="0" smtClean="0"/>
              <a:t>Crop rotation and herbicides</a:t>
            </a:r>
            <a:endParaRPr lang="en-Z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17DF6-423D-462D-B4FE-40488AEDDFD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9690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W" dirty="0" smtClean="0"/>
              <a:t>Sample size in each community</a:t>
            </a:r>
            <a:endParaRPr lang="en-Z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17DF6-423D-462D-B4FE-40488AEDDFD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3775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W" dirty="0" err="1" smtClean="0"/>
              <a:t>Glirecideia</a:t>
            </a:r>
            <a:r>
              <a:rPr lang="en-ZW" dirty="0" smtClean="0"/>
              <a:t>, no fertilizer , with fertilizer</a:t>
            </a:r>
            <a:endParaRPr lang="en-Z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17DF6-423D-462D-B4FE-40488AEDDFD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2893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A=a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17DF6-423D-462D-B4FE-40488AEDDFD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9494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W" dirty="0" smtClean="0"/>
              <a:t>Maize /Pp=</a:t>
            </a:r>
            <a:r>
              <a:rPr lang="en-ZW" baseline="0" dirty="0" smtClean="0"/>
              <a:t> Pigeon              </a:t>
            </a:r>
            <a:r>
              <a:rPr lang="en-ZW" baseline="0" dirty="0" err="1" smtClean="0"/>
              <a:t>Cp</a:t>
            </a:r>
            <a:r>
              <a:rPr lang="en-ZW" baseline="0" dirty="0" smtClean="0"/>
              <a:t>=cowpea</a:t>
            </a:r>
            <a:endParaRPr lang="en-Z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17DF6-423D-462D-B4FE-40488AEDDFD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413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8313" y="5907088"/>
            <a:ext cx="58483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39714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8640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 smtClean="0"/>
              <a:t>Click icon to add chart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46500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 smtClean="0"/>
              <a:t>Click icon to add table</a:t>
            </a:r>
            <a:endParaRPr lang="en-US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9090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 smtClean="0"/>
              <a:t>Click icon to add table</a:t>
            </a:r>
            <a:endParaRPr lang="en-US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5872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pitchFamily="34" charset="-128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7A625E-F61E-422C-83E2-A4AD650C7DE9}" type="datetimeFigureOut">
              <a:rPr lang="en-US">
                <a:solidFill>
                  <a:prstClr val="black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9/8/2016</a:t>
            </a:fld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pitchFamily="34" charset="-128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5AE11C-E16E-4E76-B5D8-16B4E8DF7900}" type="slidenum">
              <a:rPr lang="en-US">
                <a:solidFill>
                  <a:prstClr val="black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918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7200" y="1524000"/>
            <a:ext cx="8229600" cy="4419600"/>
          </a:xfrm>
          <a:prstGeom prst="rect">
            <a:avLst/>
          </a:prstGeom>
        </p:spPr>
        <p:txBody>
          <a:bodyPr/>
          <a:lstStyle>
            <a:lvl3pPr>
              <a:defRPr>
                <a:latin typeface="Palatino Linotype" panose="02040502050505030304" pitchFamily="18" charset="0"/>
              </a:defRPr>
            </a:lvl3pPr>
            <a:lvl4pPr>
              <a:defRPr>
                <a:latin typeface="Palatino Linotype" panose="02040502050505030304" pitchFamily="18" charset="0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603042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9679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5237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0" r:id="rId7"/>
    <p:sldLayoutId id="2147483671" r:id="rId8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n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304800" y="1600200"/>
            <a:ext cx="8763000" cy="1143000"/>
          </a:xfrm>
        </p:spPr>
        <p:txBody>
          <a:bodyPr/>
          <a:lstStyle/>
          <a:p>
            <a:r>
              <a:rPr lang="en-GB" sz="3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Sustainable Intensification of low-input agriculture Systems – Theme 3</a:t>
            </a:r>
          </a:p>
          <a:p>
            <a:pPr>
              <a:spcBef>
                <a:spcPts val="1200"/>
              </a:spcBef>
            </a:pPr>
            <a:r>
              <a:rPr lang="en-GB" sz="1600" b="1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Peter Setimela, Christian Thierfelder and Munyaradzi Mutenje</a:t>
            </a:r>
            <a:endParaRPr lang="en-US" sz="3600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83" y="3458849"/>
            <a:ext cx="91440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42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Maize grain yield, CA LT trial, Msekera, 2015/2016</a:t>
            </a:r>
            <a:endParaRPr lang="en-GB" sz="3600" dirty="0">
              <a:solidFill>
                <a:schemeClr val="tx1"/>
              </a:solidFill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/>
          </p:nvPr>
        </p:nvGraphicFramePr>
        <p:xfrm>
          <a:off x="53340" y="1692276"/>
          <a:ext cx="9090660" cy="49561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32230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6338847"/>
              </p:ext>
            </p:extLst>
          </p:nvPr>
        </p:nvGraphicFramePr>
        <p:xfrm>
          <a:off x="304800" y="1428928"/>
          <a:ext cx="8534400" cy="5124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200" y="228600"/>
            <a:ext cx="9067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/>
              <a:t>Manual </a:t>
            </a:r>
            <a:r>
              <a:rPr lang="en-GB" sz="3600" dirty="0"/>
              <a:t>Sustainable Intensification Practices </a:t>
            </a:r>
            <a:r>
              <a:rPr lang="en-GB" sz="3600" dirty="0" smtClean="0"/>
              <a:t>- Net </a:t>
            </a:r>
            <a:r>
              <a:rPr lang="en-GB" sz="3600" dirty="0"/>
              <a:t>Benefits (2012-2016</a:t>
            </a:r>
            <a:r>
              <a:rPr lang="en-GB" sz="3600" dirty="0" smtClean="0"/>
              <a:t>)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1471457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3649369"/>
              </p:ext>
            </p:extLst>
          </p:nvPr>
        </p:nvGraphicFramePr>
        <p:xfrm>
          <a:off x="533400" y="381000"/>
          <a:ext cx="8077200" cy="640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200" y="228600"/>
            <a:ext cx="9144000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Mechanised Sustainable Intensification Practices Net Benefits (2012-2016)</a:t>
            </a:r>
            <a:endParaRPr lang="en-ZW" sz="3600" dirty="0"/>
          </a:p>
          <a:p>
            <a:pPr algn="ctr"/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11526764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990600"/>
            <a:ext cx="4419600" cy="1143000"/>
          </a:xfrm>
        </p:spPr>
        <p:txBody>
          <a:bodyPr/>
          <a:lstStyle/>
          <a:p>
            <a:r>
              <a:rPr lang="en-GB" dirty="0" smtClean="0"/>
              <a:t>Adoption patterns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0004753"/>
              </p:ext>
            </p:extLst>
          </p:nvPr>
        </p:nvGraphicFramePr>
        <p:xfrm>
          <a:off x="152400" y="1752600"/>
          <a:ext cx="87630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950093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447800"/>
            <a:ext cx="6019800" cy="1143000"/>
          </a:xfrm>
        </p:spPr>
        <p:txBody>
          <a:bodyPr>
            <a:noAutofit/>
          </a:bodyPr>
          <a:lstStyle/>
          <a:p>
            <a:r>
              <a:rPr lang="en-GB" sz="3600" dirty="0" smtClean="0"/>
              <a:t>COMACO/CIMMYT/ZARI - Gliricidia intercropping study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046" y="2819400"/>
            <a:ext cx="5252864" cy="4525963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 smtClean="0"/>
              <a:t>Objective:</a:t>
            </a:r>
          </a:p>
          <a:p>
            <a:r>
              <a:rPr lang="en-GB" sz="2400" dirty="0" smtClean="0"/>
              <a:t>To get a better understanding of the productivity of Gliricidia-maize intercropping systems</a:t>
            </a:r>
          </a:p>
          <a:p>
            <a:r>
              <a:rPr lang="en-GB" sz="2400" dirty="0" smtClean="0"/>
              <a:t>Collaborative work between COMACO, CIMMYT, ZARI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9201" y="2133600"/>
            <a:ext cx="3298598" cy="4618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303993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8740066" cy="55626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066800"/>
          </a:xfrm>
        </p:spPr>
        <p:txBody>
          <a:bodyPr/>
          <a:lstStyle/>
          <a:p>
            <a:r>
              <a:rPr lang="en-GB" dirty="0" smtClean="0"/>
              <a:t>Cluster design of 4 clusters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2117331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274094"/>
              </p:ext>
            </p:extLst>
          </p:nvPr>
        </p:nvGraphicFramePr>
        <p:xfrm>
          <a:off x="76200" y="228600"/>
          <a:ext cx="8991600" cy="640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54855369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417638"/>
            <a:ext cx="8229600" cy="639762"/>
          </a:xfrm>
        </p:spPr>
        <p:txBody>
          <a:bodyPr/>
          <a:lstStyle/>
          <a:p>
            <a:r>
              <a:rPr lang="en-GB" sz="3600" dirty="0" smtClean="0"/>
              <a:t>Major outcomes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505" y="2322610"/>
            <a:ext cx="8714295" cy="3620989"/>
          </a:xfrm>
        </p:spPr>
        <p:txBody>
          <a:bodyPr/>
          <a:lstStyle/>
          <a:p>
            <a:r>
              <a:rPr lang="en-GB" sz="2400" b="1" dirty="0" smtClean="0"/>
              <a:t>Substantial savings in mineral fertilizers can be achieved </a:t>
            </a:r>
          </a:p>
          <a:p>
            <a:r>
              <a:rPr lang="en-GB" sz="2400" b="1" dirty="0" smtClean="0"/>
              <a:t>66% (760kg ha</a:t>
            </a:r>
            <a:r>
              <a:rPr lang="en-GB" sz="2400" b="1" baseline="30000" dirty="0" smtClean="0"/>
              <a:t>-1</a:t>
            </a:r>
            <a:r>
              <a:rPr lang="en-GB" sz="2400" b="1" dirty="0" smtClean="0"/>
              <a:t>) yield benefit between maize/gliricidia and a non-fertilized control</a:t>
            </a:r>
          </a:p>
          <a:p>
            <a:r>
              <a:rPr lang="en-GB" sz="2400" b="1" dirty="0" smtClean="0"/>
              <a:t>Study needs to be repeated to confirm results</a:t>
            </a:r>
          </a:p>
          <a:p>
            <a:endParaRPr lang="en-GB" sz="2400" b="1" dirty="0" smtClean="0"/>
          </a:p>
          <a:p>
            <a:endParaRPr lang="en-GB" sz="2400" b="1" dirty="0" smtClean="0"/>
          </a:p>
          <a:p>
            <a:endParaRPr lang="en-GB" sz="2400" b="1" dirty="0" smtClean="0"/>
          </a:p>
          <a:p>
            <a:pPr marL="114300" indent="0">
              <a:buNone/>
            </a:pPr>
            <a:endParaRPr lang="en-GB" sz="2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343400"/>
            <a:ext cx="91440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632747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70038"/>
            <a:ext cx="8229600" cy="792162"/>
          </a:xfrm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chemeClr val="tx1"/>
                </a:solidFill>
              </a:rPr>
              <a:t>CRS/CIMMYT/ZARI GMCC trial on-station</a:t>
            </a:r>
            <a:br>
              <a:rPr lang="en-GB" sz="3600" dirty="0" smtClean="0">
                <a:solidFill>
                  <a:schemeClr val="tx1"/>
                </a:solidFill>
              </a:rPr>
            </a:b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2362200"/>
            <a:ext cx="8153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Objective: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To evaluate the </a:t>
            </a:r>
            <a:r>
              <a:rPr lang="en-US" sz="2400" b="1" dirty="0"/>
              <a:t>performance of green manure cover crops</a:t>
            </a:r>
            <a:r>
              <a:rPr lang="en-US" sz="2800" b="1" dirty="0"/>
              <a:t> </a:t>
            </a:r>
            <a:r>
              <a:rPr lang="en-US" sz="2400" dirty="0"/>
              <a:t>on crop productivity, soil quality and residual effects 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1600" y="4137660"/>
            <a:ext cx="7772400" cy="2720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268834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4525963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en-US" b="1" dirty="0"/>
              <a:t>Main treatments:</a:t>
            </a:r>
            <a:endParaRPr lang="en-GB" dirty="0"/>
          </a:p>
          <a:p>
            <a:r>
              <a:rPr lang="en-US" dirty="0" smtClean="0"/>
              <a:t>Maize </a:t>
            </a:r>
            <a:r>
              <a:rPr lang="en-US" dirty="0"/>
              <a:t>– sole </a:t>
            </a:r>
            <a:r>
              <a:rPr lang="en-US" dirty="0" smtClean="0"/>
              <a:t>cropping (control) </a:t>
            </a:r>
            <a:endParaRPr lang="en-GB" dirty="0"/>
          </a:p>
          <a:p>
            <a:pPr lvl="0"/>
            <a:r>
              <a:rPr lang="en-US" dirty="0"/>
              <a:t>Maize – pigeonpea intercropping</a:t>
            </a:r>
            <a:endParaRPr lang="en-GB" dirty="0"/>
          </a:p>
          <a:p>
            <a:pPr lvl="0"/>
            <a:r>
              <a:rPr lang="en-US" dirty="0"/>
              <a:t>Lablab – sole cropping (in rotation with maize in year 2)</a:t>
            </a:r>
            <a:endParaRPr lang="en-GB" dirty="0"/>
          </a:p>
          <a:p>
            <a:pPr lvl="0"/>
            <a:r>
              <a:rPr lang="en-US" dirty="0"/>
              <a:t>Maize – lablab intercropping planted at the same time as maize</a:t>
            </a:r>
            <a:endParaRPr lang="en-GB" dirty="0"/>
          </a:p>
          <a:p>
            <a:pPr lvl="0"/>
            <a:r>
              <a:rPr lang="en-US" dirty="0"/>
              <a:t>Maize – lablab intercropping planted 1 week later than maize</a:t>
            </a:r>
            <a:endParaRPr lang="en-GB" dirty="0"/>
          </a:p>
          <a:p>
            <a:pPr lvl="0"/>
            <a:r>
              <a:rPr lang="en-US" dirty="0"/>
              <a:t>Maize – lablab intercropping planted 3 weeks after the maize</a:t>
            </a:r>
            <a:endParaRPr lang="en-GB" dirty="0"/>
          </a:p>
          <a:p>
            <a:pPr lvl="0"/>
            <a:r>
              <a:rPr lang="en-US" dirty="0"/>
              <a:t>Cowpea  - sole cropping (in rotation with maize in year 2)</a:t>
            </a:r>
            <a:endParaRPr lang="en-GB" dirty="0"/>
          </a:p>
          <a:p>
            <a:pPr lvl="0"/>
            <a:r>
              <a:rPr lang="en-US" dirty="0"/>
              <a:t>Maize - Cowpea intercropping planted at the same time as maize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 </a:t>
            </a:r>
            <a:endParaRPr lang="en-GB" dirty="0"/>
          </a:p>
          <a:p>
            <a:pPr marL="0" indent="0">
              <a:buNone/>
            </a:pPr>
            <a:r>
              <a:rPr lang="en-US" b="1" dirty="0"/>
              <a:t>Sub-treatments (split plot design): </a:t>
            </a:r>
            <a:endParaRPr lang="en-GB" dirty="0"/>
          </a:p>
          <a:p>
            <a:pPr lvl="0"/>
            <a:r>
              <a:rPr lang="en-US" dirty="0"/>
              <a:t>No fertilizer addition</a:t>
            </a:r>
            <a:endParaRPr lang="en-GB" dirty="0"/>
          </a:p>
          <a:p>
            <a:pPr lvl="0"/>
            <a:r>
              <a:rPr lang="en-US" dirty="0"/>
              <a:t>Application of </a:t>
            </a:r>
            <a:r>
              <a:rPr lang="en-US" dirty="0" smtClean="0"/>
              <a:t>half the recommended fertilizer rate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702573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609600" y="1371600"/>
            <a:ext cx="7772400" cy="838200"/>
          </a:xfrm>
        </p:spPr>
        <p:txBody>
          <a:bodyPr/>
          <a:lstStyle/>
          <a:p>
            <a:r>
              <a:rPr lang="en-GB" sz="4000" dirty="0" smtClean="0"/>
              <a:t>Summary of Activities</a:t>
            </a:r>
            <a:endParaRPr lang="en-GB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2041297"/>
            <a:ext cx="9067800" cy="4816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b="1" dirty="0" smtClean="0"/>
              <a:t>Scaling: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300" dirty="0" smtClean="0"/>
              <a:t>Extension of CA and its components through mother and baby trials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300" dirty="0" smtClean="0"/>
              <a:t>Promotion of direct seeding, rotation, intercropping and herbicide use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300" dirty="0" smtClean="0"/>
              <a:t>Scaling green manure cover crops (CRS)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300" dirty="0" smtClean="0"/>
              <a:t>Cowpea seed production initiated with COMACO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300" dirty="0" smtClean="0"/>
              <a:t>Seed production of green manure cover crops by CIMMYT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300" dirty="0" smtClean="0"/>
              <a:t>Breeders seed of QPM hybrids</a:t>
            </a:r>
          </a:p>
          <a:p>
            <a:endParaRPr lang="en-GB" sz="800" dirty="0"/>
          </a:p>
          <a:p>
            <a:r>
              <a:rPr lang="en-GB" sz="2300" b="1" dirty="0" smtClean="0"/>
              <a:t>Research: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300" dirty="0" smtClean="0"/>
              <a:t>Double-up legume systems (ZARI)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300" dirty="0" smtClean="0"/>
              <a:t>Green manure cover crops (CRS)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300" dirty="0" smtClean="0"/>
              <a:t>Analysis of the performance of gliricidia-maize intercropping (COMACO)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300" dirty="0" smtClean="0"/>
              <a:t>Manure handling (Grassroots Trust and CRS)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300" dirty="0" smtClean="0"/>
              <a:t>Evaluation of QPM maize hybrids</a:t>
            </a:r>
            <a:endParaRPr lang="en-GB" sz="2300" dirty="0"/>
          </a:p>
        </p:txBody>
      </p:sp>
    </p:spTree>
    <p:extLst>
      <p:ext uri="{BB962C8B-B14F-4D97-AF65-F5344CB8AC3E}">
        <p14:creationId xmlns:p14="http://schemas.microsoft.com/office/powerpoint/2010/main" val="9871447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5448791"/>
              </p:ext>
            </p:extLst>
          </p:nvPr>
        </p:nvGraphicFramePr>
        <p:xfrm>
          <a:off x="304800" y="228600"/>
          <a:ext cx="8610600" cy="624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57344494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6031" y="69441"/>
            <a:ext cx="8914614" cy="6858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3600" dirty="0" smtClean="0"/>
              <a:t>GMCC intercropping trials on-farm (N=19), Chipata, 2015/2016</a:t>
            </a:r>
            <a:endParaRPr lang="en-GB" sz="40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6665641"/>
              </p:ext>
            </p:extLst>
          </p:nvPr>
        </p:nvGraphicFramePr>
        <p:xfrm>
          <a:off x="229386" y="1219200"/>
          <a:ext cx="81534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45701651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2954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Manure management trials:</a:t>
            </a:r>
            <a:r>
              <a:rPr lang="en-US" dirty="0" smtClean="0"/>
              <a:t>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686800" cy="2055486"/>
          </a:xfrm>
        </p:spPr>
        <p:txBody>
          <a:bodyPr>
            <a:noAutofit/>
          </a:bodyPr>
          <a:lstStyle/>
          <a:p>
            <a:r>
              <a:rPr lang="en-US" sz="2400" b="1" dirty="0"/>
              <a:t>To </a:t>
            </a:r>
            <a:r>
              <a:rPr lang="en-US" sz="3200" b="1" dirty="0"/>
              <a:t>evaluate</a:t>
            </a:r>
            <a:r>
              <a:rPr lang="en-US" sz="2400" b="1" dirty="0"/>
              <a:t> </a:t>
            </a:r>
            <a:r>
              <a:rPr lang="en-US" sz="2400" b="1" dirty="0" smtClean="0"/>
              <a:t>the effects of improved manure handling on the productivity of low-input agriculture systems</a:t>
            </a:r>
          </a:p>
          <a:p>
            <a:r>
              <a:rPr lang="en-US" sz="2400" b="1" dirty="0" smtClean="0"/>
              <a:t>First year trials established and yields available  - farmers collected manure in new structures for implementation in year 2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4112886"/>
            <a:ext cx="4572000" cy="25699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4112886"/>
            <a:ext cx="3454401" cy="2590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3410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2954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Double-up legume trials:</a:t>
            </a:r>
            <a:r>
              <a:rPr lang="en-US" dirty="0" smtClean="0"/>
              <a:t>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1219200"/>
          </a:xfrm>
        </p:spPr>
        <p:txBody>
          <a:bodyPr>
            <a:normAutofit/>
          </a:bodyPr>
          <a:lstStyle/>
          <a:p>
            <a:r>
              <a:rPr lang="en-US" sz="2400" b="1" dirty="0"/>
              <a:t>To </a:t>
            </a:r>
            <a:r>
              <a:rPr lang="en-US" sz="3000" b="1" dirty="0" smtClean="0"/>
              <a:t>evaluate </a:t>
            </a:r>
            <a:r>
              <a:rPr lang="en-US" sz="2400" b="1" dirty="0" smtClean="0"/>
              <a:t>the performance of pigeonpea in association with groundnuts under CA and CP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24"/>
          <a:stretch/>
        </p:blipFill>
        <p:spPr>
          <a:xfrm>
            <a:off x="22781" y="3505200"/>
            <a:ext cx="9061546" cy="3227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7235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1417638"/>
            <a:ext cx="8229600" cy="639762"/>
          </a:xfrm>
        </p:spPr>
        <p:txBody>
          <a:bodyPr/>
          <a:lstStyle/>
          <a:p>
            <a:r>
              <a:rPr lang="en-GB" sz="3600" dirty="0" smtClean="0"/>
              <a:t>Key results all sites: Groundnuts</a:t>
            </a:r>
            <a:endParaRPr lang="en-GB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2209799"/>
            <a:ext cx="7848600" cy="4608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532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1417638"/>
            <a:ext cx="8229600" cy="639762"/>
          </a:xfrm>
        </p:spPr>
        <p:txBody>
          <a:bodyPr/>
          <a:lstStyle/>
          <a:p>
            <a:r>
              <a:rPr lang="en-GB" sz="3600" dirty="0" smtClean="0"/>
              <a:t>Key results Hoya: Pigeonpea</a:t>
            </a:r>
            <a:endParaRPr lang="en-GB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2209800"/>
            <a:ext cx="7772400" cy="456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6381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417638"/>
            <a:ext cx="8229600" cy="639762"/>
          </a:xfrm>
        </p:spPr>
        <p:txBody>
          <a:bodyPr/>
          <a:lstStyle/>
          <a:p>
            <a:r>
              <a:rPr lang="en-GB" sz="3600" dirty="0" smtClean="0"/>
              <a:t>Major outcomes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505" y="2322610"/>
            <a:ext cx="4142295" cy="4525963"/>
          </a:xfrm>
        </p:spPr>
        <p:txBody>
          <a:bodyPr/>
          <a:lstStyle/>
          <a:p>
            <a:r>
              <a:rPr lang="en-GB" sz="2400" b="1" dirty="0" smtClean="0"/>
              <a:t>Double-up legume systems  are viable options to increases productivity and income</a:t>
            </a:r>
          </a:p>
          <a:p>
            <a:r>
              <a:rPr lang="en-GB" sz="2400" b="1" dirty="0" smtClean="0"/>
              <a:t>CRS </a:t>
            </a:r>
            <a:r>
              <a:rPr lang="en-GB" sz="2400" b="1" dirty="0"/>
              <a:t>and GRT are very interested to try and expand this </a:t>
            </a:r>
            <a:r>
              <a:rPr lang="en-GB" sz="2400" b="1" dirty="0" smtClean="0"/>
              <a:t>system </a:t>
            </a:r>
          </a:p>
          <a:p>
            <a:r>
              <a:rPr lang="en-GB" sz="2400" b="1" dirty="0" smtClean="0"/>
              <a:t>Jerry Glover/Sieg Snapp excited!</a:t>
            </a:r>
          </a:p>
          <a:p>
            <a:r>
              <a:rPr lang="en-GB" sz="2400" b="1" dirty="0" smtClean="0"/>
              <a:t>Expand into double up with soybeans as well</a:t>
            </a:r>
          </a:p>
          <a:p>
            <a:pPr marL="114300" indent="0">
              <a:buNone/>
            </a:pPr>
            <a:endParaRPr lang="en-GB" sz="2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4400" y="3276600"/>
            <a:ext cx="42672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588906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1066800"/>
            <a:ext cx="4495800" cy="762000"/>
          </a:xfrm>
        </p:spPr>
        <p:txBody>
          <a:bodyPr/>
          <a:lstStyle/>
          <a:p>
            <a:r>
              <a:rPr lang="en-GB" dirty="0" smtClean="0"/>
              <a:t>QPM work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7616037"/>
              </p:ext>
            </p:extLst>
          </p:nvPr>
        </p:nvGraphicFramePr>
        <p:xfrm>
          <a:off x="762000" y="1905000"/>
          <a:ext cx="70104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71057487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2488"/>
            <a:ext cx="8260080" cy="563562"/>
          </a:xfrm>
        </p:spPr>
        <p:txBody>
          <a:bodyPr/>
          <a:lstStyle/>
          <a:p>
            <a:r>
              <a:rPr lang="en-ZW" sz="3600" dirty="0"/>
              <a:t>Best QPM genotypes mean and stability</a:t>
            </a:r>
            <a:endParaRPr lang="en-US" sz="3600" dirty="0"/>
          </a:p>
        </p:txBody>
      </p:sp>
      <p:pic>
        <p:nvPicPr>
          <p:cNvPr id="4" name="Picture 3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00" y="990600"/>
            <a:ext cx="5562600" cy="522106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211669"/>
            <a:ext cx="8991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W" sz="1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ZW" b="1" dirty="0">
                <a:latin typeface="+mn-lt"/>
                <a:ea typeface="Calibri" panose="020F0502020204030204" pitchFamily="34" charset="0"/>
              </a:rPr>
              <a:t>QPM germplasm </a:t>
            </a:r>
            <a:r>
              <a:rPr lang="en-GB" b="1" dirty="0">
                <a:latin typeface="+mn-lt"/>
                <a:ea typeface="Calibri" panose="020F0502020204030204" pitchFamily="34" charset="0"/>
              </a:rPr>
              <a:t>CZH132044Q was found to be stable and high yielding across different </a:t>
            </a:r>
            <a:r>
              <a:rPr lang="en-GB" b="1" dirty="0" smtClean="0">
                <a:latin typeface="+mn-lt"/>
                <a:ea typeface="Calibri" panose="020F0502020204030204" pitchFamily="34" charset="0"/>
              </a:rPr>
              <a:t>environments</a:t>
            </a:r>
            <a:endParaRPr lang="en-US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402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81000" y="1524000"/>
            <a:ext cx="8305800" cy="838200"/>
          </a:xfrm>
        </p:spPr>
        <p:txBody>
          <a:bodyPr/>
          <a:lstStyle/>
          <a:p>
            <a:r>
              <a:rPr lang="en-GB" sz="3600" dirty="0" smtClean="0"/>
              <a:t>Which activities are working well?</a:t>
            </a:r>
            <a:endParaRPr lang="en-GB" sz="360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28601" y="2286000"/>
            <a:ext cx="4876800" cy="4495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0048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/>
              <a:t>Scaling work with NGOs and extension service is making good progress</a:t>
            </a:r>
          </a:p>
          <a:p>
            <a:r>
              <a:rPr lang="en-US" sz="2400" b="1" dirty="0" smtClean="0"/>
              <a:t>Adoption of Good Agriculture Practices increasing…!</a:t>
            </a:r>
          </a:p>
          <a:p>
            <a:r>
              <a:rPr lang="en-US" sz="2400" b="1" dirty="0" smtClean="0"/>
              <a:t>New partnerships (COMACO, CRS and GRT) are functioning – good working relationships established</a:t>
            </a:r>
          </a:p>
          <a:p>
            <a:r>
              <a:rPr lang="en-US" sz="2400" b="1" dirty="0" smtClean="0"/>
              <a:t>Cross program activities between DTMASS and Africa RISING starting</a:t>
            </a:r>
          </a:p>
          <a:p>
            <a:endParaRPr lang="en-US" sz="2400" b="1" dirty="0" smtClean="0"/>
          </a:p>
          <a:p>
            <a:endParaRPr lang="en-US" sz="2400" b="1" dirty="0" smtClean="0"/>
          </a:p>
          <a:p>
            <a:pPr marL="114300" indent="0">
              <a:buNone/>
            </a:pPr>
            <a:endParaRPr lang="en-US" sz="2400" b="1" dirty="0" smtClean="0"/>
          </a:p>
          <a:p>
            <a:endParaRPr lang="en-US" sz="2400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86400" y="2333919"/>
            <a:ext cx="3549227" cy="4316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50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81000" y="1295400"/>
            <a:ext cx="7772400" cy="838200"/>
          </a:xfrm>
        </p:spPr>
        <p:txBody>
          <a:bodyPr/>
          <a:lstStyle/>
          <a:p>
            <a:r>
              <a:rPr lang="en-GB" sz="4000" dirty="0" smtClean="0"/>
              <a:t>Partnerships</a:t>
            </a:r>
            <a:endParaRPr lang="en-GB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2035076"/>
            <a:ext cx="8534400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300" dirty="0" smtClean="0"/>
              <a:t>Zambian Agriculture Research Institute (ZARI)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300" dirty="0" smtClean="0"/>
              <a:t>Ministry of Agriculture Extension (</a:t>
            </a:r>
            <a:r>
              <a:rPr lang="en-GB" sz="2300" dirty="0" err="1" smtClean="0"/>
              <a:t>MoA</a:t>
            </a:r>
            <a:r>
              <a:rPr lang="en-GB" sz="2300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300" dirty="0" smtClean="0"/>
              <a:t>Total LandCare (TLC)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300" dirty="0"/>
              <a:t>Catholic Relief Services (CRS)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300" dirty="0" smtClean="0"/>
              <a:t>Community Market for Conservation (COMACO)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300" dirty="0" smtClean="0"/>
              <a:t>Grassroots Trust (GRT)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300" dirty="0" smtClean="0"/>
              <a:t>Seed companies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691666"/>
            <a:ext cx="9067800" cy="2166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54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81000" y="1600200"/>
            <a:ext cx="8305800" cy="838200"/>
          </a:xfrm>
        </p:spPr>
        <p:txBody>
          <a:bodyPr/>
          <a:lstStyle/>
          <a:p>
            <a:r>
              <a:rPr lang="en-GB" sz="3600" dirty="0" smtClean="0"/>
              <a:t>Which activities need improvement?</a:t>
            </a:r>
            <a:endParaRPr lang="en-GB" sz="360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68431" y="2403835"/>
            <a:ext cx="8229600" cy="45720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0048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Negotiations for </a:t>
            </a:r>
            <a:r>
              <a:rPr lang="en-GB" sz="2400" b="1" dirty="0" err="1"/>
              <a:t>workplan</a:t>
            </a:r>
            <a:r>
              <a:rPr lang="en-GB" sz="2400" b="1" dirty="0"/>
              <a:t> and budget took </a:t>
            </a:r>
            <a:r>
              <a:rPr lang="en-GB" sz="2400" b="1" dirty="0" smtClean="0"/>
              <a:t>too long</a:t>
            </a:r>
            <a:endParaRPr lang="en-US" sz="2400" b="1" dirty="0" smtClean="0"/>
          </a:p>
          <a:p>
            <a:r>
              <a:rPr lang="en-US" sz="2400" b="1" dirty="0" smtClean="0"/>
              <a:t>Initial establishment arrangements with MAWA did not work so well –MAWA staff not familiar with establishment of research</a:t>
            </a:r>
          </a:p>
          <a:p>
            <a:r>
              <a:rPr lang="en-US" sz="2400" b="1" dirty="0" smtClean="0"/>
              <a:t>Manure trials need more researcher input on-site</a:t>
            </a:r>
          </a:p>
          <a:p>
            <a:r>
              <a:rPr lang="en-US" sz="2400" b="1" dirty="0" smtClean="0"/>
              <a:t>Gliricidia-study had a lot of variability in the dataset </a:t>
            </a:r>
          </a:p>
          <a:p>
            <a:r>
              <a:rPr lang="en-US" sz="2400" b="1" dirty="0" smtClean="0"/>
              <a:t>Seed multiplication by COMACO just starting (SCCI delayed approval) </a:t>
            </a:r>
          </a:p>
          <a:p>
            <a:r>
              <a:rPr lang="en-US" sz="2400" b="1" dirty="0" smtClean="0"/>
              <a:t>Seed inspection and oversight of legume seed production – CIMMYT is not specialized  </a:t>
            </a:r>
          </a:p>
          <a:p>
            <a:pPr marL="114300" indent="0">
              <a:buNone/>
            </a:pPr>
            <a:endParaRPr lang="en-US" sz="2400" b="1" dirty="0" smtClean="0"/>
          </a:p>
          <a:p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37506559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81000" y="1600200"/>
            <a:ext cx="8305800" cy="838200"/>
          </a:xfrm>
        </p:spPr>
        <p:txBody>
          <a:bodyPr/>
          <a:lstStyle/>
          <a:p>
            <a:r>
              <a:rPr lang="en-GB" sz="3600" dirty="0" smtClean="0"/>
              <a:t>Proposed solutions to the challenges?</a:t>
            </a:r>
            <a:endParaRPr lang="en-GB" sz="360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81000" y="2414833"/>
            <a:ext cx="8229600" cy="406216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0048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/>
              <a:t>ZARI/CIMMYT is now taking leadership in implementation of CRS/GMCC trial implementation (CRS)</a:t>
            </a:r>
          </a:p>
          <a:p>
            <a:r>
              <a:rPr lang="en-US" sz="2400" b="1" dirty="0" smtClean="0"/>
              <a:t>ZARI/CIMMYT will take a larger responsibility to ensure more precision on manure trials (GRT)</a:t>
            </a:r>
          </a:p>
          <a:p>
            <a:r>
              <a:rPr lang="en-US" sz="2400" b="1" dirty="0" smtClean="0"/>
              <a:t>CIMMYT will provide maize germplasm to COMACO to reduce variability on the Gliricidia – aim at taking a soil sample to add value to the study (COMACO)</a:t>
            </a:r>
          </a:p>
          <a:p>
            <a:r>
              <a:rPr lang="en-US" sz="2400" b="1" dirty="0" smtClean="0"/>
              <a:t>Seed inspection and oversight of legume seed production -need to be done by IITA/ICRISAT</a:t>
            </a:r>
          </a:p>
        </p:txBody>
      </p:sp>
    </p:spTree>
    <p:extLst>
      <p:ext uri="{BB962C8B-B14F-4D97-AF65-F5344CB8AC3E}">
        <p14:creationId xmlns:p14="http://schemas.microsoft.com/office/powerpoint/2010/main" val="14965309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3400" y="1524000"/>
            <a:ext cx="8060267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196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81000" y="1524000"/>
            <a:ext cx="7772400" cy="838200"/>
          </a:xfrm>
        </p:spPr>
        <p:txBody>
          <a:bodyPr/>
          <a:lstStyle/>
          <a:p>
            <a:r>
              <a:rPr lang="en-GB" sz="4000" dirty="0" smtClean="0"/>
              <a:t>Targets based on FTF indicators</a:t>
            </a:r>
            <a:endParaRPr lang="en-GB" sz="4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406112"/>
              </p:ext>
            </p:extLst>
          </p:nvPr>
        </p:nvGraphicFramePr>
        <p:xfrm>
          <a:off x="370788" y="2743200"/>
          <a:ext cx="8544612" cy="36575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65101"/>
                <a:gridCol w="729870"/>
                <a:gridCol w="860173"/>
                <a:gridCol w="559478"/>
                <a:gridCol w="765425"/>
                <a:gridCol w="595033"/>
                <a:gridCol w="747983"/>
                <a:gridCol w="672850"/>
                <a:gridCol w="648699"/>
              </a:tblGrid>
              <a:tr h="3079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dirty="0">
                          <a:solidFill>
                            <a:schemeClr val="bg1"/>
                          </a:solidFill>
                          <a:effectLst/>
                        </a:rPr>
                        <a:t>Indicators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00421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dirty="0">
                          <a:solidFill>
                            <a:schemeClr val="bg1"/>
                          </a:solidFill>
                          <a:effectLst/>
                        </a:rPr>
                        <a:t>Chipata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00421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dirty="0" err="1">
                          <a:solidFill>
                            <a:schemeClr val="bg1"/>
                          </a:solidFill>
                          <a:effectLst/>
                        </a:rPr>
                        <a:t>Sinda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00421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dirty="0" err="1">
                          <a:solidFill>
                            <a:schemeClr val="bg1"/>
                          </a:solidFill>
                          <a:effectLst/>
                        </a:rPr>
                        <a:t>Lundazi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00421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dirty="0">
                          <a:solidFill>
                            <a:schemeClr val="bg1"/>
                          </a:solidFill>
                          <a:effectLst/>
                        </a:rPr>
                        <a:t>Total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00421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79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Target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Actual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Target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Actual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Target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Actual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Target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Actual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C85B07"/>
                    </a:solidFill>
                  </a:tcPr>
                </a:tc>
              </a:tr>
              <a:tr h="4851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bg1"/>
                          </a:solidFill>
                          <a:effectLst/>
                        </a:rPr>
                        <a:t># Rural Households benefiting directly 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2644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1342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2722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r>
                        <a:rPr lang="en-ZW" sz="1200" b="1" dirty="0" smtClean="0">
                          <a:solidFill>
                            <a:schemeClr val="bg1"/>
                          </a:solidFill>
                          <a:effectLst/>
                        </a:rPr>
                        <a:t>6708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781E1A"/>
                    </a:solidFill>
                  </a:tcPr>
                </a:tc>
              </a:tr>
              <a:tr h="9703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bg1"/>
                          </a:solidFill>
                          <a:effectLst/>
                        </a:rPr>
                        <a:t># of individuals who have received short-term agricultural sector productivity or food security training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246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112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302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 smtClean="0">
                          <a:solidFill>
                            <a:schemeClr val="bg1"/>
                          </a:solidFill>
                          <a:effectLst/>
                        </a:rPr>
                        <a:t>660</a:t>
                      </a: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C85B07"/>
                    </a:solidFill>
                  </a:tcPr>
                </a:tc>
              </a:tr>
              <a:tr h="9703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bg1"/>
                          </a:solidFill>
                          <a:effectLst/>
                        </a:rPr>
                        <a:t># of farmers who have applied new technologies or management practices as a result of USG Assistance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5700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5656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2850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3544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5700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6321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14 250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15521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781E1A"/>
                    </a:solidFill>
                  </a:tcPr>
                </a:tc>
              </a:tr>
              <a:tr h="3079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bg1"/>
                          </a:solidFill>
                          <a:effectLst/>
                        </a:rPr>
                        <a:t>New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2000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1331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1000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1650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1200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1580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4200</a:t>
                      </a:r>
                    </a:p>
                  </a:txBody>
                  <a:tcPr marL="7620" marR="7620" marT="762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4561</a:t>
                      </a:r>
                    </a:p>
                  </a:txBody>
                  <a:tcPr marL="7620" marR="7620" marT="7620" marB="0" anchor="ctr">
                    <a:solidFill>
                      <a:srgbClr val="C85B07"/>
                    </a:solidFill>
                  </a:tcPr>
                </a:tc>
              </a:tr>
              <a:tr h="3079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bg1"/>
                          </a:solidFill>
                          <a:effectLst/>
                        </a:rPr>
                        <a:t>Continuing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3700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4325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1850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1894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4500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4741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10050</a:t>
                      </a:r>
                    </a:p>
                  </a:txBody>
                  <a:tcPr marL="7620" marR="7620" marT="762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10960</a:t>
                      </a:r>
                    </a:p>
                  </a:txBody>
                  <a:tcPr marL="7620" marR="7620" marT="7620" marB="0" anchor="ctr">
                    <a:solidFill>
                      <a:srgbClr val="781E1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417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81000" y="1524000"/>
            <a:ext cx="7772400" cy="838200"/>
          </a:xfrm>
        </p:spPr>
        <p:txBody>
          <a:bodyPr/>
          <a:lstStyle/>
          <a:p>
            <a:r>
              <a:rPr lang="en-GB" sz="4000" dirty="0" smtClean="0"/>
              <a:t>Established work</a:t>
            </a:r>
            <a:endParaRPr lang="en-GB" sz="4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161505"/>
              </p:ext>
            </p:extLst>
          </p:nvPr>
        </p:nvGraphicFramePr>
        <p:xfrm>
          <a:off x="228600" y="2743200"/>
          <a:ext cx="8610600" cy="38357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06701"/>
                <a:gridCol w="1041940"/>
                <a:gridCol w="867060"/>
                <a:gridCol w="953277"/>
                <a:gridCol w="1299979"/>
                <a:gridCol w="2241643"/>
              </a:tblGrid>
              <a:tr h="3231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</a:rPr>
                        <a:t>Trial name 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</a:rPr>
                        <a:t>Type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</a:rPr>
                        <a:t>Target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</a:rPr>
                        <a:t>Actual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</a:rPr>
                        <a:t>Achievement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</a:rPr>
                        <a:t>Comment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</a:tr>
              <a:tr h="3231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</a:rPr>
                        <a:t>CA mother trials</a:t>
                      </a:r>
                      <a:endParaRPr lang="en-GB" sz="105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On-farm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24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24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100%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</a:tr>
              <a:tr h="3231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</a:rPr>
                        <a:t>Baby trials </a:t>
                      </a:r>
                      <a:endParaRPr lang="en-GB" sz="105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On-farm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720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697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97%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Drought at planting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</a:tr>
              <a:tr h="3231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</a:rPr>
                        <a:t>Double up legume</a:t>
                      </a:r>
                      <a:endParaRPr lang="en-GB" sz="105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On-farm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5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5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100%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</a:tr>
              <a:tr h="3231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</a:rPr>
                        <a:t>GMCC trials</a:t>
                      </a:r>
                      <a:endParaRPr lang="en-GB" sz="105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On-farm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48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36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75%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Drought at planting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</a:tr>
              <a:tr h="3231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</a:rPr>
                        <a:t>Manure trials</a:t>
                      </a:r>
                      <a:endParaRPr lang="en-GB" sz="105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On-farm 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12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9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75%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Drought at planting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</a:tr>
              <a:tr h="3231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</a:rPr>
                        <a:t>Gliricidia/maize</a:t>
                      </a:r>
                      <a:endParaRPr lang="en-GB" sz="105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On-farm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108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72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70%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Farmers had harvested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</a:tr>
              <a:tr h="3231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</a:rPr>
                        <a:t>QPM trials</a:t>
                      </a:r>
                      <a:endParaRPr lang="en-GB" sz="105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On-station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 smtClean="0">
                          <a:solidFill>
                            <a:schemeClr val="bg1"/>
                          </a:solidFill>
                          <a:effectLst/>
                        </a:rPr>
                        <a:t>12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 smtClean="0">
                          <a:solidFill>
                            <a:schemeClr val="bg1"/>
                          </a:solidFill>
                          <a:effectLst/>
                        </a:rPr>
                        <a:t>12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100%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</a:tr>
              <a:tr h="3231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</a:rPr>
                        <a:t>GMCC evaluation</a:t>
                      </a:r>
                      <a:endParaRPr lang="en-GB" sz="105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On-station 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100%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</a:tr>
              <a:tr h="3231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</a:rPr>
                        <a:t>Gliricidia</a:t>
                      </a:r>
                      <a:endParaRPr lang="en-GB" sz="105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On-station 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100%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</a:tr>
              <a:tr h="3231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</a:rPr>
                        <a:t>Expanded step</a:t>
                      </a:r>
                      <a:endParaRPr lang="en-GB" sz="105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On-station 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100%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</a:tr>
              <a:tr h="2806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</a:rPr>
                        <a:t>Long-term</a:t>
                      </a:r>
                      <a:endParaRPr lang="en-GB" sz="105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On-station 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100%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1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984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04800" y="1752600"/>
            <a:ext cx="7772400" cy="838200"/>
          </a:xfrm>
        </p:spPr>
        <p:txBody>
          <a:bodyPr/>
          <a:lstStyle/>
          <a:p>
            <a:r>
              <a:rPr lang="en-GB" sz="4000" dirty="0" smtClean="0"/>
              <a:t>Targets based on FTF indicators</a:t>
            </a:r>
            <a:endParaRPr lang="en-GB" sz="4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6062211"/>
              </p:ext>
            </p:extLst>
          </p:nvPr>
        </p:nvGraphicFramePr>
        <p:xfrm>
          <a:off x="533399" y="2929094"/>
          <a:ext cx="7620000" cy="24045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82417"/>
                <a:gridCol w="1886036"/>
                <a:gridCol w="1951547"/>
              </a:tblGrid>
              <a:tr h="590392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bg1"/>
                          </a:solidFill>
                          <a:effectLst/>
                        </a:rPr>
                        <a:t># of new technologies or management practices in one of the following phases of development as a result of USG assistance: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421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14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r>
                        <a:rPr lang="en-ZW" sz="1400" b="1" dirty="0" smtClean="0">
                          <a:solidFill>
                            <a:schemeClr val="bg1"/>
                          </a:solidFill>
                          <a:effectLst/>
                        </a:rPr>
                        <a:t>Target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r>
                        <a:rPr lang="en-ZW" sz="1400" b="1" dirty="0" smtClean="0">
                          <a:solidFill>
                            <a:schemeClr val="bg1"/>
                          </a:solidFill>
                          <a:effectLst/>
                        </a:rPr>
                        <a:t>Actual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5B07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Phase 1: under </a:t>
                      </a:r>
                      <a:r>
                        <a:rPr lang="en-US" sz="1400" b="1" dirty="0" smtClean="0">
                          <a:solidFill>
                            <a:schemeClr val="bg1"/>
                          </a:solidFill>
                          <a:effectLst/>
                        </a:rPr>
                        <a:t>research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40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40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81E1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Phase 2: under field </a:t>
                      </a:r>
                      <a:r>
                        <a:rPr lang="en-US" sz="1400" b="1" dirty="0" smtClean="0">
                          <a:solidFill>
                            <a:schemeClr val="bg1"/>
                          </a:solidFill>
                          <a:effectLst/>
                        </a:rPr>
                        <a:t>testing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29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29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5B07"/>
                    </a:solidFill>
                  </a:tcPr>
                </a:tc>
              </a:tr>
              <a:tr h="809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Phase 3: made available for </a:t>
                      </a:r>
                      <a:r>
                        <a:rPr lang="en-US" sz="1400" b="1" dirty="0" smtClean="0">
                          <a:solidFill>
                            <a:schemeClr val="bg1"/>
                          </a:solidFill>
                          <a:effectLst/>
                        </a:rPr>
                        <a:t>transfer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17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17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81E1A"/>
                    </a:solidFill>
                  </a:tcPr>
                </a:tc>
              </a:tr>
              <a:tr h="333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r>
                        <a:rPr lang="en-ZW" sz="1600" b="1" dirty="0" smtClean="0">
                          <a:solidFill>
                            <a:schemeClr val="bg1"/>
                          </a:solidFill>
                          <a:effectLst/>
                        </a:rPr>
                        <a:t>Total</a:t>
                      </a:r>
                      <a:endParaRPr lang="en-GB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r>
                        <a:rPr lang="en-ZW" sz="1400" b="1" dirty="0" smtClean="0">
                          <a:solidFill>
                            <a:schemeClr val="bg1"/>
                          </a:solidFill>
                          <a:effectLst/>
                        </a:rPr>
                        <a:t>86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r>
                        <a:rPr lang="en-ZW" sz="1400" b="1" dirty="0" smtClean="0">
                          <a:solidFill>
                            <a:schemeClr val="bg1"/>
                          </a:solidFill>
                          <a:effectLst/>
                        </a:rPr>
                        <a:t>86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5B0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558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81000" y="1524000"/>
            <a:ext cx="7772400" cy="838200"/>
          </a:xfrm>
        </p:spPr>
        <p:txBody>
          <a:bodyPr/>
          <a:lstStyle/>
          <a:p>
            <a:r>
              <a:rPr lang="en-GB" sz="4000" dirty="0" smtClean="0"/>
              <a:t>Where are we in the execution?</a:t>
            </a:r>
            <a:endParaRPr lang="en-GB" sz="40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6200" y="2391053"/>
            <a:ext cx="3657600" cy="45259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0048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Implementation of trial work from the original team is going well</a:t>
            </a:r>
          </a:p>
          <a:p>
            <a:r>
              <a:rPr lang="en-GB" sz="2400" dirty="0" smtClean="0"/>
              <a:t>New partnerships needed some time to develop working relationships </a:t>
            </a:r>
          </a:p>
          <a:p>
            <a:r>
              <a:rPr lang="en-GB" sz="2400" dirty="0" smtClean="0"/>
              <a:t>Some technologies are scaling extremely well</a:t>
            </a:r>
          </a:p>
          <a:p>
            <a:r>
              <a:rPr lang="en-GB" sz="2400" dirty="0" smtClean="0"/>
              <a:t>Some trials need more season’s data </a:t>
            </a:r>
          </a:p>
          <a:p>
            <a:pPr marL="114300" indent="0">
              <a:buNone/>
            </a:pPr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pPr marL="0" indent="0">
              <a:buFont typeface="Wingdings" pitchFamily="2" charset="2"/>
              <a:buNone/>
            </a:pPr>
            <a:r>
              <a:rPr lang="en-US" sz="2400" dirty="0" smtClean="0"/>
              <a:t> </a:t>
            </a:r>
            <a:endParaRPr lang="en-GB" sz="24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0806" y="3369985"/>
            <a:ext cx="5185201" cy="21564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39006" y="29718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/>
              <a:t>Adoption of practices in </a:t>
            </a:r>
            <a:r>
              <a:rPr lang="en-GB" b="1" i="1" dirty="0" err="1" smtClean="0"/>
              <a:t>Lundazi</a:t>
            </a:r>
            <a:r>
              <a:rPr lang="en-GB" b="1" i="1" dirty="0" smtClean="0"/>
              <a:t> </a:t>
            </a: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420074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228600"/>
            <a:ext cx="8827900" cy="1143000"/>
          </a:xfrm>
        </p:spPr>
        <p:txBody>
          <a:bodyPr>
            <a:noAutofit/>
          </a:bodyPr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CA response to EL NINO</a:t>
            </a:r>
            <a:endParaRPr lang="en-GB" sz="3600" dirty="0">
              <a:solidFill>
                <a:schemeClr val="tx1"/>
              </a:solidFill>
            </a:endParaRP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4800" y="1257468"/>
            <a:ext cx="8446900" cy="537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38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29066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Summary CA, all mother trials, 2015/2016</a:t>
            </a:r>
            <a:endParaRPr lang="en-GB" sz="3600" dirty="0">
              <a:solidFill>
                <a:schemeClr val="tx1"/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2404438"/>
              </p:ext>
            </p:extLst>
          </p:nvPr>
        </p:nvGraphicFramePr>
        <p:xfrm>
          <a:off x="339642" y="1219200"/>
          <a:ext cx="8347158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8" name="Straight Connector 7"/>
          <p:cNvCxnSpPr/>
          <p:nvPr/>
        </p:nvCxnSpPr>
        <p:spPr>
          <a:xfrm flipH="1">
            <a:off x="3925303" y="1354791"/>
            <a:ext cx="1" cy="3015154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25874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4906</TotalTime>
  <Words>1140</Words>
  <Application>Microsoft Office PowerPoint</Application>
  <PresentationFormat>On-screen Show (4:3)</PresentationFormat>
  <Paragraphs>338</Paragraphs>
  <Slides>32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AfricaRISING_presentation_template_Global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 response to EL NINO</vt:lpstr>
      <vt:lpstr>Summary CA, all mother trials, 2015/2016</vt:lpstr>
      <vt:lpstr>Maize grain yield, CA LT trial, Msekera, 2015/2016</vt:lpstr>
      <vt:lpstr>PowerPoint Presentation</vt:lpstr>
      <vt:lpstr>PowerPoint Presentation</vt:lpstr>
      <vt:lpstr>Adoption patterns</vt:lpstr>
      <vt:lpstr>COMACO/CIMMYT/ZARI - Gliricidia intercropping study</vt:lpstr>
      <vt:lpstr>Cluster design of 4 clusters</vt:lpstr>
      <vt:lpstr>PowerPoint Presentation</vt:lpstr>
      <vt:lpstr>Major outcomes</vt:lpstr>
      <vt:lpstr>CRS/CIMMYT/ZARI GMCC trial on-station </vt:lpstr>
      <vt:lpstr>PowerPoint Presentation</vt:lpstr>
      <vt:lpstr>PowerPoint Presentation</vt:lpstr>
      <vt:lpstr>PowerPoint Presentation</vt:lpstr>
      <vt:lpstr>Manure management trials:  </vt:lpstr>
      <vt:lpstr>Double-up legume trials:  </vt:lpstr>
      <vt:lpstr>Key results all sites: Groundnuts</vt:lpstr>
      <vt:lpstr>Key results Hoya: Pigeonpea</vt:lpstr>
      <vt:lpstr>Major outcomes</vt:lpstr>
      <vt:lpstr>QPM work</vt:lpstr>
      <vt:lpstr>Best QPM genotypes mean and stability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Mateete</dc:creator>
  <cp:lastModifiedBy>Odhong, Jonathan (IITA)</cp:lastModifiedBy>
  <cp:revision>80</cp:revision>
  <dcterms:created xsi:type="dcterms:W3CDTF">2016-06-26T05:52:38Z</dcterms:created>
  <dcterms:modified xsi:type="dcterms:W3CDTF">2016-09-08T14:55:20Z</dcterms:modified>
</cp:coreProperties>
</file>